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0"/>
  </p:notesMasterIdLst>
  <p:sldIdLst>
    <p:sldId id="481" r:id="rId2"/>
    <p:sldId id="355" r:id="rId3"/>
    <p:sldId id="482" r:id="rId4"/>
    <p:sldId id="483" r:id="rId5"/>
    <p:sldId id="484" r:id="rId6"/>
    <p:sldId id="485" r:id="rId7"/>
    <p:sldId id="486" r:id="rId8"/>
    <p:sldId id="487" r:id="rId9"/>
    <p:sldId id="488" r:id="rId10"/>
    <p:sldId id="490" r:id="rId11"/>
    <p:sldId id="491" r:id="rId12"/>
    <p:sldId id="492" r:id="rId13"/>
    <p:sldId id="493" r:id="rId14"/>
    <p:sldId id="494" r:id="rId15"/>
    <p:sldId id="495" r:id="rId16"/>
    <p:sldId id="496" r:id="rId17"/>
    <p:sldId id="497" r:id="rId18"/>
    <p:sldId id="498" r:id="rId19"/>
    <p:sldId id="499" r:id="rId20"/>
    <p:sldId id="500" r:id="rId21"/>
    <p:sldId id="502" r:id="rId22"/>
    <p:sldId id="501" r:id="rId23"/>
    <p:sldId id="503" r:id="rId24"/>
    <p:sldId id="505" r:id="rId25"/>
    <p:sldId id="506" r:id="rId26"/>
    <p:sldId id="507" r:id="rId27"/>
    <p:sldId id="508" r:id="rId28"/>
    <p:sldId id="509" r:id="rId29"/>
    <p:sldId id="510" r:id="rId30"/>
    <p:sldId id="511" r:id="rId31"/>
    <p:sldId id="512" r:id="rId32"/>
    <p:sldId id="489" r:id="rId33"/>
    <p:sldId id="513" r:id="rId34"/>
    <p:sldId id="514" r:id="rId35"/>
    <p:sldId id="515" r:id="rId36"/>
    <p:sldId id="516" r:id="rId37"/>
    <p:sldId id="517" r:id="rId38"/>
    <p:sldId id="518" r:id="rId39"/>
    <p:sldId id="519" r:id="rId40"/>
    <p:sldId id="520" r:id="rId41"/>
    <p:sldId id="521" r:id="rId42"/>
    <p:sldId id="522" r:id="rId43"/>
    <p:sldId id="523" r:id="rId44"/>
    <p:sldId id="524" r:id="rId45"/>
    <p:sldId id="525" r:id="rId46"/>
    <p:sldId id="526" r:id="rId47"/>
    <p:sldId id="527" r:id="rId48"/>
    <p:sldId id="528" r:id="rId49"/>
    <p:sldId id="529" r:id="rId50"/>
    <p:sldId id="530" r:id="rId51"/>
    <p:sldId id="531" r:id="rId52"/>
    <p:sldId id="532" r:id="rId53"/>
    <p:sldId id="533" r:id="rId54"/>
    <p:sldId id="534" r:id="rId55"/>
    <p:sldId id="535" r:id="rId56"/>
    <p:sldId id="536" r:id="rId57"/>
    <p:sldId id="537" r:id="rId58"/>
    <p:sldId id="538" r:id="rId59"/>
    <p:sldId id="539" r:id="rId60"/>
    <p:sldId id="540" r:id="rId61"/>
    <p:sldId id="541" r:id="rId62"/>
    <p:sldId id="542" r:id="rId63"/>
    <p:sldId id="543" r:id="rId64"/>
    <p:sldId id="544" r:id="rId65"/>
    <p:sldId id="545" r:id="rId66"/>
    <p:sldId id="546" r:id="rId67"/>
    <p:sldId id="547" r:id="rId68"/>
    <p:sldId id="548" r:id="rId69"/>
    <p:sldId id="549" r:id="rId70"/>
    <p:sldId id="550" r:id="rId71"/>
    <p:sldId id="551" r:id="rId72"/>
    <p:sldId id="552" r:id="rId73"/>
    <p:sldId id="553" r:id="rId74"/>
    <p:sldId id="554" r:id="rId75"/>
    <p:sldId id="555" r:id="rId76"/>
    <p:sldId id="556" r:id="rId77"/>
    <p:sldId id="557" r:id="rId78"/>
    <p:sldId id="416" r:id="rId79"/>
  </p:sldIdLst>
  <p:sldSz cx="9144000" cy="6858000" type="screen4x3"/>
  <p:notesSz cx="6858000" cy="9144000"/>
  <p:defaultTextStyle>
    <a:defPPr>
      <a:defRPr lang="zh-HK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新細明體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新細明體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新細明體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新細明體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新細明體" charset="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新細明體" charset="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新細明體" charset="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新細明體" charset="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新細明體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>
          <p15:clr>
            <a:srgbClr val="A4A3A4"/>
          </p15:clr>
        </p15:guide>
        <p15:guide id="2" orient="horz" pos="1139">
          <p15:clr>
            <a:srgbClr val="A4A3A4"/>
          </p15:clr>
        </p15:guide>
        <p15:guide id="3" orient="horz" pos="2319">
          <p15:clr>
            <a:srgbClr val="A4A3A4"/>
          </p15:clr>
        </p15:guide>
        <p15:guide id="4" orient="horz" pos="3226">
          <p15:clr>
            <a:srgbClr val="A4A3A4"/>
          </p15:clr>
        </p15:guide>
        <p15:guide id="5" pos="5125">
          <p15:clr>
            <a:srgbClr val="A4A3A4"/>
          </p15:clr>
        </p15:guide>
        <p15:guide id="6" pos="15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77B"/>
    <a:srgbClr val="0174AB"/>
    <a:srgbClr val="92D14F"/>
    <a:srgbClr val="666666"/>
    <a:srgbClr val="BFC0C0"/>
    <a:srgbClr val="9F9D9A"/>
    <a:srgbClr val="000000"/>
    <a:srgbClr val="083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200" autoAdjust="0"/>
    <p:restoredTop sz="50000" autoAdjust="0"/>
  </p:normalViewPr>
  <p:slideViewPr>
    <p:cSldViewPr snapToGrid="0">
      <p:cViewPr varScale="1">
        <p:scale>
          <a:sx n="114" d="100"/>
          <a:sy n="114" d="100"/>
        </p:scale>
        <p:origin x="1116" y="108"/>
      </p:cViewPr>
      <p:guideLst>
        <p:guide orient="horz" pos="255"/>
        <p:guide orient="horz" pos="1139"/>
        <p:guide orient="horz" pos="2319"/>
        <p:guide orient="horz" pos="3226"/>
        <p:guide pos="5125"/>
        <p:guide pos="15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1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53D4EFD-AC40-6F4D-B752-F06868A4643A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charset="0"/>
              </a:defRPr>
            </a:lvl1pPr>
          </a:lstStyle>
          <a:p>
            <a:pPr>
              <a:defRPr/>
            </a:pPr>
            <a:fld id="{7A8DF5B2-5B6A-B244-B117-A5E7243AB5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01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8DF5B2-5B6A-B244-B117-A5E7243AB5E0}" type="slidenum">
              <a:rPr lang="zh-CN" altLang="en-US" smtClean="0"/>
              <a:pPr>
                <a:defRPr/>
              </a:pPr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5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47164-6020-B643-A2CC-0B85D04A232D}" type="datetimeFigureOut">
              <a:rPr lang="zh-HK" altLang="en-US"/>
              <a:pPr>
                <a:defRPr/>
              </a:pPr>
              <a:t>31/8/2019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352E1-8709-5C48-9FF4-A639EA872C17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53448036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38A915-7EE4-254F-8832-6059171ABAC7}" type="datetimeFigureOut">
              <a:rPr lang="zh-HK" altLang="en-US"/>
              <a:pPr>
                <a:defRPr/>
              </a:pPr>
              <a:t>31/8/2019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BE32D6-D448-AF47-8FAF-77D9BF6B617E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81999754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FEBA8-033B-3240-A077-7FEA555778D5}" type="datetimeFigureOut">
              <a:rPr lang="zh-HK" altLang="en-US"/>
              <a:pPr>
                <a:defRPr/>
              </a:pPr>
              <a:t>31/8/2019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75B35-31B1-3E4A-ADC3-4F48C3E8C9C7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1-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750094" indent="-321469">
              <a:buFont typeface="Arial"/>
              <a:buChar char="–"/>
              <a:defRPr sz="2025"/>
            </a:lvl2pPr>
            <a:lvl3pPr marL="1000125" indent="-321469">
              <a:buFont typeface="Arial"/>
              <a:defRPr sz="1800"/>
            </a:lvl3pPr>
            <a:lvl4pPr marL="1250156" indent="-321469">
              <a:buFont typeface="Arial"/>
              <a:buChar char="–"/>
              <a:defRPr sz="1463"/>
            </a:lvl4pPr>
            <a:lvl5pPr marL="1500188" indent="-321469">
              <a:buFont typeface="Arial"/>
              <a:buChar char="»"/>
              <a:defRPr sz="1463"/>
            </a:lvl5pPr>
          </a:lstStyle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212251746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DA9F3-5543-A149-AC52-2385152AEF99}" type="datetimeFigureOut">
              <a:rPr lang="zh-HK" altLang="en-US"/>
              <a:pPr>
                <a:defRPr/>
              </a:pPr>
              <a:t>31/8/2019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0F1A6-564A-0A4E-8F66-E8CE9D3D1BE0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753C6-789C-AE45-9006-AA9A84917480}" type="datetimeFigureOut">
              <a:rPr lang="zh-HK" altLang="en-US"/>
              <a:pPr>
                <a:defRPr/>
              </a:pPr>
              <a:t>31/8/2019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5B548-5835-0D44-A60F-95BDB430B7E2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23457753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EBBAB-F6DC-FE43-BC45-6BA5B539FB8D}" type="datetimeFigureOut">
              <a:rPr lang="zh-HK" altLang="en-US"/>
              <a:pPr>
                <a:defRPr/>
              </a:pPr>
              <a:t>31/8/2019</a:t>
            </a:fld>
            <a:endParaRPr lang="zh-HK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081E4C-06FF-6143-94F5-2983B6C24AC0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468624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38867-9164-FD4A-8BD9-491E771079B4}" type="datetimeFigureOut">
              <a:rPr lang="zh-HK" altLang="en-US"/>
              <a:pPr>
                <a:defRPr/>
              </a:pPr>
              <a:t>31/8/2019</a:t>
            </a:fld>
            <a:endParaRPr lang="zh-HK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E2FBC-009D-2646-A9E2-F409F1D3F36D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09383303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91A592-E4B0-274C-ABFD-8FCD0BF71844}" type="datetimeFigureOut">
              <a:rPr lang="zh-HK" altLang="en-US"/>
              <a:pPr>
                <a:defRPr/>
              </a:pPr>
              <a:t>31/8/2019</a:t>
            </a:fld>
            <a:endParaRPr lang="zh-HK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73506-265B-7F44-BFA4-99624EB82680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129033333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9E53E-42D5-D649-84A1-D51A1129B12F}" type="datetimeFigureOut">
              <a:rPr lang="zh-HK" altLang="en-US"/>
              <a:pPr>
                <a:defRPr/>
              </a:pPr>
              <a:t>31/8/2019</a:t>
            </a:fld>
            <a:endParaRPr lang="zh-HK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A7B478-884B-F64C-8192-24BF7AB6CE36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29132133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847D6-C135-A047-B615-739921DE273D}" type="datetimeFigureOut">
              <a:rPr lang="zh-HK" altLang="en-US"/>
              <a:pPr>
                <a:defRPr/>
              </a:pPr>
              <a:t>31/8/2019</a:t>
            </a:fld>
            <a:endParaRPr lang="zh-HK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DE411-EEE0-1043-86F1-E79EBB667828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80321648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9996BD-AC0E-F647-AC67-A29962958EAE}" type="datetimeFigureOut">
              <a:rPr lang="zh-HK" altLang="en-US"/>
              <a:pPr>
                <a:defRPr/>
              </a:pPr>
              <a:t>31/8/2019</a:t>
            </a:fld>
            <a:endParaRPr lang="zh-HK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36F45-21DC-EA47-B1D4-28F2E00E894D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501772890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C103BE7-205A-2C4B-9302-63C5EEB7830A}" type="datetimeFigureOut">
              <a:rPr lang="zh-HK" altLang="en-US"/>
              <a:pPr>
                <a:defRPr/>
              </a:pPr>
              <a:t>31/8/2019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D679556-4588-6C49-8B77-2E06E5A66F72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</p:sldLayoutIdLst>
  <p:transition>
    <p:wip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charset="-12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charset="-12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charset="-12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charset="-12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charset="-12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charset="-12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charset="-12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charset="-12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0" y="1896819"/>
            <a:ext cx="9144000" cy="1944687"/>
          </a:xfrm>
          <a:prstGeom prst="rect">
            <a:avLst/>
          </a:prstGeom>
          <a:solidFill>
            <a:srgbClr val="002060"/>
          </a:solidFill>
          <a:ln w="12700">
            <a:solidFill>
              <a:srgbClr val="41719C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436688" y="93663"/>
            <a:ext cx="0" cy="36353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2809875" y="93663"/>
            <a:ext cx="0" cy="36353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138613" y="93663"/>
            <a:ext cx="0" cy="36353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529263" y="93663"/>
            <a:ext cx="0" cy="36353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5" name="文本框 1"/>
          <p:cNvSpPr txBox="1">
            <a:spLocks noChangeArrowheads="1"/>
          </p:cNvSpPr>
          <p:nvPr/>
        </p:nvSpPr>
        <p:spPr bwMode="auto">
          <a:xfrm>
            <a:off x="2659682" y="2484441"/>
            <a:ext cx="295786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Arial" charset="0"/>
                <a:sym typeface="Arial" charset="0"/>
              </a:rPr>
              <a:t>第</a:t>
            </a:r>
            <a:r>
              <a:rPr lang="en-US" altLang="zh-CN" sz="4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Arial" charset="0"/>
                <a:sym typeface="Arial" charset="0"/>
              </a:rPr>
              <a:t>1</a:t>
            </a:r>
            <a:r>
              <a:rPr lang="zh-CN" altLang="en-US" sz="4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Arial" charset="0"/>
                <a:sym typeface="Arial" charset="0"/>
              </a:rPr>
              <a:t>章 绪论</a:t>
            </a:r>
          </a:p>
        </p:txBody>
      </p:sp>
      <p:sp>
        <p:nvSpPr>
          <p:cNvPr id="14347" name="文本框 2"/>
          <p:cNvSpPr txBox="1">
            <a:spLocks noChangeArrowheads="1"/>
          </p:cNvSpPr>
          <p:nvPr/>
        </p:nvSpPr>
        <p:spPr bwMode="auto">
          <a:xfrm>
            <a:off x="2834994" y="4090574"/>
            <a:ext cx="3474028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400" b="1" dirty="0">
              <a:latin typeface="华文细黑" charset="-122"/>
              <a:ea typeface="华文细黑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华文细黑" charset="-122"/>
                <a:ea typeface="华文细黑" charset="-122"/>
              </a:rPr>
              <a:t>北京航空航天大学 继续教育学院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1" dirty="0">
              <a:latin typeface="华文细黑" charset="-122"/>
              <a:ea typeface="华文细黑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华文细黑" charset="-122"/>
                <a:ea typeface="华文细黑" charset="-122"/>
              </a:rPr>
              <a:t>李竞飞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latin typeface="华文细黑" charset="-122"/>
                <a:ea typeface="华文细黑" charset="-122"/>
              </a:rPr>
              <a:t>jingfl@foxmail.com</a:t>
            </a:r>
            <a:endParaRPr lang="zh-CN" altLang="en-US" sz="1800" b="1" dirty="0">
              <a:latin typeface="华文细黑" charset="-122"/>
              <a:ea typeface="华文细黑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1" dirty="0">
              <a:latin typeface="华文细黑" charset="-122"/>
              <a:ea typeface="华文细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8" y="48128"/>
            <a:ext cx="1431758" cy="1431758"/>
          </a:xfrm>
          <a:prstGeom prst="rect">
            <a:avLst/>
          </a:prstGeom>
        </p:spPr>
      </p:pic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1662551" y="569397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华文细黑" charset="-122"/>
                <a:ea typeface="华文细黑" charset="-122"/>
              </a:rPr>
              <a:t>数据库系统原理</a:t>
            </a:r>
          </a:p>
        </p:txBody>
      </p:sp>
      <p:cxnSp>
        <p:nvCxnSpPr>
          <p:cNvPr id="14" name="直接连接符 14"/>
          <p:cNvCxnSpPr/>
          <p:nvPr/>
        </p:nvCxnSpPr>
        <p:spPr>
          <a:xfrm>
            <a:off x="1628775" y="981075"/>
            <a:ext cx="5680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419879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506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</a:rPr>
              <a:t> 引言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数据库系统概述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084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数据管理是指对数据进行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分类、组织、编码、存储、检索和维护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的工作，是数据处理和数据分析的中心问题。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数据管理技术的发展过程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人工管理阶段（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20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世纪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50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年代中之前）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文件系统阶段（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20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世纪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50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年代末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--60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年代中）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数据库系统阶段（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20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世纪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60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年代末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--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现在）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1.1.2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数据管理技术的产生和发展</a:t>
            </a:r>
          </a:p>
        </p:txBody>
      </p:sp>
    </p:spTree>
    <p:extLst>
      <p:ext uri="{BB962C8B-B14F-4D97-AF65-F5344CB8AC3E}">
        <p14:creationId xmlns:p14="http://schemas.microsoft.com/office/powerpoint/2010/main" val="2724252551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506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</a:rPr>
              <a:t> 引言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数据库系统概述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1.1.2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数据管理技术的产生和发展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7EF8BB-A933-4DFA-8005-44AC31F6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1" y="1746854"/>
            <a:ext cx="8078599" cy="44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88254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506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</a:rPr>
              <a:t> 引言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数据库系统概述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应用程序与数据的对应关系（人工管理阶段）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1.1.2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数据管理技术的产生和发展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5F1FE18-7C05-4AD8-AB9A-46EE3E2936AC}"/>
              </a:ext>
            </a:extLst>
          </p:cNvPr>
          <p:cNvSpPr/>
          <p:nvPr/>
        </p:nvSpPr>
        <p:spPr>
          <a:xfrm>
            <a:off x="1874513" y="5487562"/>
            <a:ext cx="5394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华文琥珀" panose="02010800040101010101" pitchFamily="2" charset="-122"/>
                <a:ea typeface="华文琥珀" panose="02010800040101010101" pitchFamily="2" charset="-122"/>
              </a:rPr>
              <a:t>人工管理阶段 </a:t>
            </a:r>
            <a:r>
              <a:rPr lang="zh-CN" altLang="en-US" sz="2000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应用程序与数据</a:t>
            </a:r>
            <a:r>
              <a:rPr lang="zh-CN" altLang="en-US" sz="2000" dirty="0">
                <a:latin typeface="华文琥珀" panose="02010800040101010101" pitchFamily="2" charset="-122"/>
                <a:ea typeface="华文琥珀" panose="02010800040101010101" pitchFamily="2" charset="-122"/>
              </a:rPr>
              <a:t>之间的对应关系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75B0F4-FC66-4664-A68B-85788E33A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981" y="2319657"/>
            <a:ext cx="5638035" cy="294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79827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506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</a:rPr>
              <a:t> 引言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数据库系统概述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应用程序与数据的对应关系（文件系统阶段）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1.1.2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数据管理技术的产生和发展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5F1FE18-7C05-4AD8-AB9A-46EE3E2936AC}"/>
              </a:ext>
            </a:extLst>
          </p:cNvPr>
          <p:cNvSpPr/>
          <p:nvPr/>
        </p:nvSpPr>
        <p:spPr>
          <a:xfrm>
            <a:off x="1874513" y="5487562"/>
            <a:ext cx="5394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华文琥珀" panose="02010800040101010101" pitchFamily="2" charset="-122"/>
                <a:ea typeface="华文琥珀" panose="02010800040101010101" pitchFamily="2" charset="-122"/>
              </a:rPr>
              <a:t>文件系统阶段 </a:t>
            </a:r>
            <a:r>
              <a:rPr lang="zh-CN" altLang="en-US" sz="2000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应用程序与数据</a:t>
            </a:r>
            <a:r>
              <a:rPr lang="zh-CN" altLang="en-US" sz="2000" dirty="0">
                <a:latin typeface="华文琥珀" panose="02010800040101010101" pitchFamily="2" charset="-122"/>
                <a:ea typeface="华文琥珀" panose="02010800040101010101" pitchFamily="2" charset="-122"/>
              </a:rPr>
              <a:t>之间的对应关系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BB4D48-56A0-4FF6-9C9D-21A49D8D8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32" y="2307795"/>
            <a:ext cx="4829935" cy="305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52941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506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</a:rPr>
              <a:t> 引言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数据库系统概述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应用程序与数据的对应关系（人工管理阶段）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1.1.2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数据管理技术的产生和发展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5F1FE18-7C05-4AD8-AB9A-46EE3E2936AC}"/>
              </a:ext>
            </a:extLst>
          </p:cNvPr>
          <p:cNvSpPr/>
          <p:nvPr/>
        </p:nvSpPr>
        <p:spPr>
          <a:xfrm>
            <a:off x="1874513" y="5487562"/>
            <a:ext cx="5394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华文琥珀" panose="02010800040101010101" pitchFamily="2" charset="-122"/>
                <a:ea typeface="华文琥珀" panose="02010800040101010101" pitchFamily="2" charset="-122"/>
              </a:rPr>
              <a:t>人工管理阶段 </a:t>
            </a:r>
            <a:r>
              <a:rPr lang="zh-CN" altLang="en-US" sz="2000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应用程序与数据</a:t>
            </a:r>
            <a:r>
              <a:rPr lang="zh-CN" altLang="en-US" sz="2000" dirty="0">
                <a:latin typeface="华文琥珀" panose="02010800040101010101" pitchFamily="2" charset="-122"/>
                <a:ea typeface="华文琥珀" panose="02010800040101010101" pitchFamily="2" charset="-122"/>
              </a:rPr>
              <a:t>之间的对应关系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7DB696-7CB0-4C60-BA11-89EE5176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16" y="2372945"/>
            <a:ext cx="6069565" cy="28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898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506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</a:rPr>
              <a:t> 引言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数据库系统概述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举例：阿波罗登月计划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协调分散在全球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制造的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200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万个阿波罗飞船零部件的生产进度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用文件系统开发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了一个零部件生产计算机管理系统。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系统虽然可以工作，但由于文件系统分散管理的弱点，效率极低，</a:t>
            </a:r>
          </a:p>
          <a:p>
            <a:pPr marL="800100" lvl="1" indent="-342900">
              <a:buFont typeface="Wingdings" charset="2"/>
              <a:buChar char="p"/>
            </a:pPr>
            <a:r>
              <a:rPr lang="en-US" altLang="zh-CN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60%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是冗余数据，维护十分困难。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该系统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曾一度成为实现阿波罗计划的重大障碍之一</a:t>
            </a:r>
            <a:endParaRPr lang="en-US" altLang="zh-CN" sz="24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各国计算机学术界和工业界纷纷开展研究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数据建模、数据模型研究与实现的探索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成果是出现了一种全新的高效的数据管理技术</a:t>
            </a:r>
            <a:r>
              <a:rPr lang="en-US" altLang="zh-CN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—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数据库技术</a:t>
            </a:r>
            <a:endParaRPr lang="en-US" altLang="zh-CN" sz="24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1.1.3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数据库系统的特点</a:t>
            </a:r>
          </a:p>
        </p:txBody>
      </p:sp>
    </p:spTree>
    <p:extLst>
      <p:ext uri="{BB962C8B-B14F-4D97-AF65-F5344CB8AC3E}">
        <p14:creationId xmlns:p14="http://schemas.microsoft.com/office/powerpoint/2010/main" val="3175858792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506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</a:rPr>
              <a:t> 引言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数据库系统概述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举例：用文件系统实现学籍管理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学生信息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: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 学号、姓名、性别、年龄、专业和奖励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数据存储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lvl="1"/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lvl="1"/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lvl="1"/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数据录入和查询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编写应用程序实现数据的录入和查找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缺点：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程序员必须关注记录结构和不同文件中记录之间的联系，工作量大，编程复杂，开发速度慢。</a:t>
            </a:r>
            <a:endParaRPr lang="en-US" altLang="zh-CN" sz="24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1.1.3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数据库系统的特点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7C19B7-4CFF-4E78-87C3-8C8D31510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84" y="2996978"/>
            <a:ext cx="4991809" cy="199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32161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506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</a:rPr>
              <a:t> 引言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数据库系统概述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举例：用数据库实现学籍管理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优点：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不关注记录的存储和表之间的联系，不要编程，开发速度快。</a:t>
            </a:r>
            <a:endParaRPr lang="en-US" altLang="zh-CN" sz="20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1.1.3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数据库系统的特点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D205AF-B78E-46DE-BEA3-012A2C53A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448895"/>
            <a:ext cx="8410414" cy="303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29306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506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</a:rPr>
              <a:t> 引言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数据库系统概述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数据库特点汇总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数据结构化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数据共享性高，冗余性底且易扩充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数据独立性高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数据由数据库管理系统统一管理和维护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1.1.3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数据库系统的特点</a:t>
            </a:r>
          </a:p>
        </p:txBody>
      </p:sp>
    </p:spTree>
    <p:extLst>
      <p:ext uri="{BB962C8B-B14F-4D97-AF65-F5344CB8AC3E}">
        <p14:creationId xmlns:p14="http://schemas.microsoft.com/office/powerpoint/2010/main" val="4118585049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506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</a:rPr>
              <a:t> 引言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数据库系统概述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数据结构化是数据库的主要特征之一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不再仅仅针对某一个应用，而是面向整个企业或组织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数据内部和整体都是结构化的，数据之间具有联系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数据记录可以变长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数据的最小存取单位是数据项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数据用数据模型描述，无需应用程序定义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1.1.3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数据库系统的特点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B9FFBC-C698-4317-B07C-361161F87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38" y="4067447"/>
            <a:ext cx="5677267" cy="19299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866C299-4552-4E85-A32E-A397B9B13060}"/>
              </a:ext>
            </a:extLst>
          </p:cNvPr>
          <p:cNvSpPr/>
          <p:nvPr/>
        </p:nvSpPr>
        <p:spPr>
          <a:xfrm>
            <a:off x="2221550" y="6098449"/>
            <a:ext cx="32390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某学校信息系统中的学生数据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091040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0"/>
            <a:ext cx="7886700" cy="5520933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 引言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-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数据库系统概述</a:t>
            </a:r>
            <a:b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1.2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数据模型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1.3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数据库系统结构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1.4</a:t>
            </a:r>
            <a:r>
              <a:rPr lang="zh-CN" altLang="en-US" sz="4000" b="1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数据库工程与应用</a:t>
            </a:r>
            <a:b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</a:b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习题</a:t>
            </a:r>
          </a:p>
        </p:txBody>
      </p:sp>
    </p:spTree>
    <p:extLst>
      <p:ext uri="{BB962C8B-B14F-4D97-AF65-F5344CB8AC3E}">
        <p14:creationId xmlns:p14="http://schemas.microsoft.com/office/powerpoint/2010/main" val="1705632563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506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</a:rPr>
              <a:t> 引言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数据库系统概述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09" y="1746854"/>
            <a:ext cx="816495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共享性高，冗余度低且易扩充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数据面向整个系统，可以被多用户、多应用共享使用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数据共享的好处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减少数据冗余，节约存储空间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避免数据之间的不相容性与不一致性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使系统易于扩充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1.1.3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数据库系统的特点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84D062-1E5C-4C13-990F-A13ADD783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65" y="4030843"/>
            <a:ext cx="5018277" cy="266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66944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506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</a:rPr>
              <a:t> 引言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数据库系统概述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09" y="1746854"/>
            <a:ext cx="816495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数据独立性高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物理独立性：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指用户的应用程序与数据库中数据的物理存储是相互独立的。当数据的物理存储改变了，应用程序不用改变。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逻辑独立性：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指用户的应用程序与数据库的逻辑结构是相互独立的。 数据的逻辑结构改变了， 应用程序不用改变。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数据独立性由数据库管理系统的二级映像功能来保证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1.1.3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数据库系统的特点</a:t>
            </a:r>
          </a:p>
        </p:txBody>
      </p:sp>
    </p:spTree>
    <p:extLst>
      <p:ext uri="{BB962C8B-B14F-4D97-AF65-F5344CB8AC3E}">
        <p14:creationId xmlns:p14="http://schemas.microsoft.com/office/powerpoint/2010/main" val="3822765221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506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</a:rPr>
              <a:t> 引言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数据库系统概述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09" y="1746854"/>
            <a:ext cx="8164955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数据由数据库管理系统统一管理和控制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spcBef>
                <a:spcPts val="600"/>
              </a:spcBef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数据安全性（</a:t>
            </a:r>
            <a:r>
              <a:rPr lang="en-US" altLang="zh-CN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Security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）保护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：保护数据以防止不合法的使用造成的数据的泄密和破坏</a:t>
            </a:r>
          </a:p>
          <a:p>
            <a:pPr marL="800100" lvl="1" indent="-342900">
              <a:spcBef>
                <a:spcPts val="600"/>
              </a:spcBef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数据的完整性（</a:t>
            </a:r>
            <a:r>
              <a:rPr lang="en-US" altLang="zh-CN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Integrity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） 检查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：保证数据的正确性、 有效性和相容性</a:t>
            </a:r>
          </a:p>
          <a:p>
            <a:pPr marL="800100" lvl="1" indent="-342900">
              <a:spcBef>
                <a:spcPts val="600"/>
              </a:spcBef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并发控制（</a:t>
            </a:r>
            <a:r>
              <a:rPr lang="en-US" altLang="zh-CN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Concurrency Control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）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：对多用户的并发操作加以控制和协调， 防止相互干扰导致的错误</a:t>
            </a:r>
          </a:p>
          <a:p>
            <a:pPr marL="800100" lvl="1" indent="-342900">
              <a:spcBef>
                <a:spcPts val="600"/>
              </a:spcBef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数据库恢复（</a:t>
            </a:r>
            <a:r>
              <a:rPr lang="en-US" altLang="zh-CN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Recovery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）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：将数据库从错误状态恢复到某一已知的正确状态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1.1.3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数据库系统的特点</a:t>
            </a:r>
          </a:p>
        </p:txBody>
      </p:sp>
    </p:spTree>
    <p:extLst>
      <p:ext uri="{BB962C8B-B14F-4D97-AF65-F5344CB8AC3E}">
        <p14:creationId xmlns:p14="http://schemas.microsoft.com/office/powerpoint/2010/main" val="2444781856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506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</a:rPr>
              <a:t> 引言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数据库系统概述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09" y="1746854"/>
            <a:ext cx="8164955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1.1.1 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掌握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数据库的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4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个基本概念</a:t>
            </a:r>
          </a:p>
          <a:p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1.1.2 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了解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数据管理技术的产生和发展概况</a:t>
            </a:r>
          </a:p>
          <a:p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1.1.3 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了解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数据库系统的特点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目的： 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了解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基本知识， 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初步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掌握基本概念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难点：需要掌握数据库领域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大量的基本概念</a:t>
            </a:r>
            <a:endParaRPr lang="en-US" altLang="zh-CN" sz="24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重点：数据库定义</a:t>
            </a:r>
            <a:endParaRPr lang="en-US" altLang="zh-CN" sz="24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数据库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是长期存储在计算机内有组织的共享的大量的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数据集合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。可以供各种用户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共享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， 具有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最小冗余度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较高的数据独立性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。数据库管理系统在数据库建立、运用和维护时对数据库进行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统一控制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，以保证数据的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完整性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安全性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，并在多用户同时使用数据库时进行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并发控制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，在发生故障后对数据库进行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恢复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。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本节回顾与课程要求</a:t>
            </a:r>
          </a:p>
        </p:txBody>
      </p:sp>
    </p:spTree>
    <p:extLst>
      <p:ext uri="{BB962C8B-B14F-4D97-AF65-F5344CB8AC3E}">
        <p14:creationId xmlns:p14="http://schemas.microsoft.com/office/powerpoint/2010/main" val="3709558320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0"/>
            <a:ext cx="7886700" cy="5520933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1.1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引言</a:t>
            </a: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-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数据库系统概述</a:t>
            </a:r>
            <a:b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1.2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 数据模型</a:t>
            </a:r>
            <a:b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1.3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数据库系统结构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1.4</a:t>
            </a:r>
            <a:r>
              <a:rPr lang="zh-CN" altLang="en-US" sz="4000" b="1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数据库工程与应用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习题</a:t>
            </a:r>
          </a:p>
        </p:txBody>
      </p:sp>
    </p:spTree>
    <p:extLst>
      <p:ext uri="{BB962C8B-B14F-4D97-AF65-F5344CB8AC3E}">
        <p14:creationId xmlns:p14="http://schemas.microsoft.com/office/powerpoint/2010/main" val="3676354849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</a:rPr>
              <a:t> 数据模型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b="1" dirty="0">
                <a:latin typeface="STHeiti Light" charset="-122"/>
                <a:ea typeface="STHeiti Light" charset="-122"/>
                <a:cs typeface="STHeiti Light" charset="-122"/>
              </a:rPr>
              <a:t>数据模型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是对现实世界数据特征的抽象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通俗地讲数据模型就是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现实世界的模拟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数据模型应满足三方面要求：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能比较真实地模拟现实世界；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容易为人所理解；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便于在计算机上实现；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数据模型是数据库系统的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核心和基础</a:t>
            </a:r>
            <a:endParaRPr lang="zh-CN" altLang="en-US" sz="22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endParaRPr lang="zh-CN" altLang="en-US" sz="22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数据模型的定义</a:t>
            </a:r>
          </a:p>
        </p:txBody>
      </p:sp>
    </p:spTree>
    <p:extLst>
      <p:ext uri="{BB962C8B-B14F-4D97-AF65-F5344CB8AC3E}">
        <p14:creationId xmlns:p14="http://schemas.microsoft.com/office/powerpoint/2010/main" val="1944646990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</a:rPr>
              <a:t> 数据模型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概念模型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，也称信息模型：它是按用户的观点来对数据和信息建模，用于数据库设计。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endParaRPr lang="zh-CN" altLang="en-US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逻辑模型和物理模型</a:t>
            </a:r>
            <a:endParaRPr lang="en-US" altLang="zh-CN" sz="24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逻辑模型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是按照计算机系统的观点对数据建模， 用于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DBMS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实现。主要包括网状模型、 层次模型、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关系模型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、 面向对象数据模型、 对象关系数据模型、 半结构化数据模型等。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物理模型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是对数据最底层的抽象，用于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描述数据在系统内（磁盘上） 的表示方式和存取方法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。</a:t>
            </a:r>
            <a:endParaRPr lang="zh-CN" altLang="en-US" sz="22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3" y="759551"/>
            <a:ext cx="8652147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1.2.1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两类数据模型（两个不同层次）</a:t>
            </a:r>
          </a:p>
        </p:txBody>
      </p:sp>
    </p:spTree>
    <p:extLst>
      <p:ext uri="{BB962C8B-B14F-4D97-AF65-F5344CB8AC3E}">
        <p14:creationId xmlns:p14="http://schemas.microsoft.com/office/powerpoint/2010/main" val="250070621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</a:rPr>
              <a:t> 数据模型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1.2.1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两类数据模型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15A721-F140-490D-8AA7-FD86571A6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1874973"/>
            <a:ext cx="8165585" cy="406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83262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</a:rPr>
              <a:t> 数据模型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141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概念模型的用途</a:t>
            </a:r>
            <a:endParaRPr lang="en-US" altLang="zh-CN" sz="24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概念模型用于信息世界的建模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是现实世界到机器世界的一个中间层次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是数据库设计的有力工具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数据库设计人员和用户之间进行交流的语言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2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对概念模型的基本要求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较强的语义表达能力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简单、 清晰、 易于用户理解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3" y="759551"/>
            <a:ext cx="8652147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1.2.2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概念模型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2F9022-780C-42D0-871C-0DF07910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264" y="550861"/>
            <a:ext cx="4133349" cy="231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81581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</a:rPr>
              <a:t> 数据模型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信息世界中的基本概念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实体（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Entity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客观存在并可相互区别的事物称为实体。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可以是具体的人、 事、 物或抽象的概念。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属性（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Attribute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实体所具有的某一特性称为属性。 一个实体可以由若干个属性来刻画。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码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/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键（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Key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唯一标识实体的属性集称为码。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实体型（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Entity Type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用实体名及其属性名集合来抽象和刻画同类实体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实体集（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Entity Set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同一类型实体的集合称为实体集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3" y="759551"/>
            <a:ext cx="8652147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1.2.2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概念模型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6EBCAC-03DB-41B4-AA59-1D436136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683" y="858055"/>
            <a:ext cx="4213200" cy="137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06313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506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</a:rPr>
              <a:t> 引言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数据库系统概述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b="1" dirty="0">
                <a:latin typeface="STHeiti Light" charset="-122"/>
                <a:ea typeface="STHeiti Light" charset="-122"/>
                <a:cs typeface="STHeiti Light" charset="-122"/>
              </a:rPr>
              <a:t>数据（</a:t>
            </a:r>
            <a:r>
              <a:rPr lang="en-US" altLang="zh-CN" sz="2400" b="1" dirty="0">
                <a:latin typeface="STHeiti Light" charset="-122"/>
                <a:ea typeface="STHeiti Light" charset="-122"/>
                <a:cs typeface="STHeiti Light" charset="-122"/>
              </a:rPr>
              <a:t>Data</a:t>
            </a:r>
            <a:r>
              <a:rPr lang="zh-CN" altLang="en-US" sz="2400" b="1" dirty="0">
                <a:latin typeface="STHeiti Light" charset="-122"/>
                <a:ea typeface="STHeiti Light" charset="-122"/>
                <a:cs typeface="STHeiti Light" charset="-122"/>
              </a:rPr>
              <a:t>）是数据库中存储的基本对象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数据的定义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描述事务的符号记录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数据的种类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数字、文字、图形、图像、音频、视频、学生的档案记录、订单情况等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数据的含义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即数据的语义，数据与其语义是不可分的。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数据举例</a:t>
            </a:r>
          </a:p>
          <a:p>
            <a:pPr marL="800100" lvl="1" indent="-342900">
              <a:buFont typeface="Wingdings" charset="2"/>
              <a:buChar char="p"/>
            </a:pP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93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是一个数据，有多种语义，如学生某门课成绩、某人体重、某课程选课人数等</a:t>
            </a:r>
            <a:endParaRPr lang="zh-CN" altLang="en-US" sz="22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endParaRPr lang="zh-CN" altLang="en-US" sz="22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1.1.1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 基本概念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-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977992238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</a:rPr>
              <a:t> 数据模型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信息世界中的基本概念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联系（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Relationship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  <a:endParaRPr lang="en-US" altLang="zh-CN" sz="22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现实世界中事物内部以及事物之间的联系在信息世界中反映为实体（型） 内部的联系和实体（型） 之间的联系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2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实体内部的联系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: 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是指组成实体的各属性之间的联系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2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实体之间的联系</a:t>
            </a:r>
            <a:r>
              <a:rPr lang="en-US" altLang="zh-CN" sz="22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: 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通常是指不同实体集之间的联系。实体之间的联系有</a:t>
            </a:r>
            <a:r>
              <a:rPr lang="zh-CN" altLang="en-US" sz="22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一对一（</a:t>
            </a:r>
            <a:r>
              <a:rPr lang="en-US" altLang="zh-CN" sz="22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1:1</a:t>
            </a:r>
            <a:r>
              <a:rPr lang="zh-CN" altLang="en-US" sz="22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） 、 一对多（</a:t>
            </a:r>
            <a:r>
              <a:rPr lang="en-US" altLang="zh-CN" sz="22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1:n</a:t>
            </a:r>
            <a:r>
              <a:rPr lang="zh-CN" altLang="en-US" sz="22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） 和多对多（</a:t>
            </a:r>
            <a:r>
              <a:rPr lang="en-US" altLang="zh-CN" sz="22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m:n</a:t>
            </a:r>
            <a:r>
              <a:rPr lang="zh-CN" altLang="en-US" sz="22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） 等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多种类型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3" y="759551"/>
            <a:ext cx="8652147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1.2.2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概念模型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491D33-4EB2-46A3-9883-2A79079F3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77" y="4578398"/>
            <a:ext cx="5234730" cy="21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78143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</a:rPr>
              <a:t> 数据模型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概念模型的一种表示方法：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实体</a:t>
            </a:r>
            <a:r>
              <a:rPr lang="en-US" altLang="zh-CN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联系图（</a:t>
            </a:r>
            <a:r>
              <a:rPr lang="en-US" altLang="zh-CN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Entity-Relationship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E-R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图）</a:t>
            </a:r>
            <a:endParaRPr lang="en-US" altLang="zh-CN" sz="24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3" y="759551"/>
            <a:ext cx="8652147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1.2.2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概念模型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472A2D-3320-4984-B8F6-B1764C0C0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243" y="2661047"/>
            <a:ext cx="6726025" cy="351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07620"/>
      </p:ext>
    </p:extLst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</a:rPr>
              <a:t> 数据模型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90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数据模型是严格定义的一组概念的集合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精确地描述了系统的静态特性、动态特性和完整性约束条件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(Integrity Constraints)</a:t>
            </a:r>
            <a:endParaRPr lang="zh-CN" altLang="en-US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数据模型由三部分组成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数据结构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--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描述系统的静态特性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数据操作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--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描述系统的动态特性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完整性约束</a:t>
            </a:r>
            <a:endParaRPr lang="zh-CN" altLang="en-US" sz="22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3" y="759551"/>
            <a:ext cx="8652147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1.2.3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数据模型的组成要素</a:t>
            </a:r>
          </a:p>
        </p:txBody>
      </p:sp>
    </p:spTree>
    <p:extLst>
      <p:ext uri="{BB962C8B-B14F-4D97-AF65-F5344CB8AC3E}">
        <p14:creationId xmlns:p14="http://schemas.microsoft.com/office/powerpoint/2010/main" val="601874007"/>
      </p:ext>
    </p:extLst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</a:rPr>
              <a:t> 数据模型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数据结构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刻画数据模型性质的重要方面，按照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数据结构的类型来命名数据模型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，如层次结构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-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层次模型、 网状结构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--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网状模型、 关系结构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—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关系模型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描述数据库的组成对象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--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对象的类型、 内容、 性质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描述对象之间的联系</a:t>
            </a:r>
            <a:endParaRPr lang="zh-CN" altLang="en-US" sz="22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3" y="759551"/>
            <a:ext cx="8652147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1.2.3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数据模型的组成要素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42D92E-E817-4A83-917F-173F4EB1C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6" y="4024868"/>
            <a:ext cx="8309781" cy="197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24336"/>
      </p:ext>
    </p:extLst>
  </p:cSld>
  <p:clrMapOvr>
    <a:masterClrMapping/>
  </p:clrMapOvr>
  <p:transition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</a:rPr>
              <a:t> 数据模型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数据操作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对数据库中各种对象的实例允许执行的操作的集合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包括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操作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及有关的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操作规则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数据操作的类型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查询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更新（包括插入、 删除、 修改）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数据操作语言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定义数据操作的确切含义、 符号、 优先级别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实现数据操作的语言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查询语言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——Query Language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更新语言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——Insert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、 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Delete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、 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Update</a:t>
            </a:r>
            <a:endParaRPr lang="zh-CN" altLang="en-US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3" y="759551"/>
            <a:ext cx="8652147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1.2.3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数据模型的组成要素</a:t>
            </a:r>
          </a:p>
        </p:txBody>
      </p:sp>
    </p:spTree>
    <p:extLst>
      <p:ext uri="{BB962C8B-B14F-4D97-AF65-F5344CB8AC3E}">
        <p14:creationId xmlns:p14="http://schemas.microsoft.com/office/powerpoint/2010/main" val="3498759237"/>
      </p:ext>
    </p:extLst>
  </p:cSld>
  <p:clrMapOvr>
    <a:masterClrMapping/>
  </p:clrMapOvr>
  <p:transition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</a:rPr>
              <a:t> 数据模型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数据的完整性约束条件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一组完整性规则的集合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完整性规则：给定的数据模型中数据及其联系所具有的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制约和依存规则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。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用以限定符合数据模型的数据库状态以及状态的变化，以保证数据的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正确、有效和相容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。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数据模型对完整性约束条件的定义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反映和规定必须遵守的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基本的通用的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完整性约束条件。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提供定义完整性约束条件的机制， 以反映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具体应用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所涉及的数据必须遵守的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特定的语义约束条件。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3" y="759551"/>
            <a:ext cx="8652147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1.2.3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数据模型的组成要素</a:t>
            </a:r>
          </a:p>
        </p:txBody>
      </p:sp>
    </p:spTree>
    <p:extLst>
      <p:ext uri="{BB962C8B-B14F-4D97-AF65-F5344CB8AC3E}">
        <p14:creationId xmlns:p14="http://schemas.microsoft.com/office/powerpoint/2010/main" val="3408261942"/>
      </p:ext>
    </p:extLst>
  </p:cSld>
  <p:clrMapOvr>
    <a:masterClrMapping/>
  </p:clrMapOvr>
  <p:transition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</a:rPr>
              <a:t> 数据模型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层次模型（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Hierarchical Model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网状模型（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Network Model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关系模型（</a:t>
            </a:r>
            <a:r>
              <a:rPr lang="en-US" altLang="zh-CN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Relational Model)</a:t>
            </a:r>
            <a:endParaRPr lang="zh-CN" altLang="en-US" sz="24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面向对象数据模型（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Object Oriented Data Model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对象关系数据模型（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Object Relational Data Model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半结构化数据模型（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Semi-</a:t>
            </a:r>
            <a:r>
              <a:rPr lang="en-US" altLang="zh-CN" sz="2400" dirty="0" err="1">
                <a:latin typeface="STHeiti Light" charset="-122"/>
                <a:ea typeface="STHeiti Light" charset="-122"/>
                <a:cs typeface="STHeiti Light" charset="-122"/>
              </a:rPr>
              <a:t>struture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 Data Model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） 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—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如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XML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非结构化数据模型、 图模型 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………</a:t>
            </a:r>
            <a:endParaRPr lang="zh-CN" altLang="en-US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3" y="759551"/>
            <a:ext cx="8652147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1.2.4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常用的数据模型</a:t>
            </a:r>
          </a:p>
        </p:txBody>
      </p:sp>
    </p:spTree>
    <p:extLst>
      <p:ext uri="{BB962C8B-B14F-4D97-AF65-F5344CB8AC3E}">
        <p14:creationId xmlns:p14="http://schemas.microsoft.com/office/powerpoint/2010/main" val="3610649036"/>
      </p:ext>
    </p:extLst>
  </p:cSld>
  <p:clrMapOvr>
    <a:masterClrMapping/>
  </p:clrMapOvr>
  <p:transition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</a:rPr>
              <a:t> 数据模型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关系数据库系统采用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关系模型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作为数据的组织方式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1970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年美国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IBM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公司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San Jose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研究室的研究员</a:t>
            </a:r>
            <a:r>
              <a:rPr lang="en-US" altLang="zh-CN" sz="2400" dirty="0" err="1">
                <a:latin typeface="STHeiti Light" charset="-122"/>
                <a:ea typeface="STHeiti Light" charset="-122"/>
                <a:cs typeface="STHeiti Light" charset="-122"/>
              </a:rPr>
              <a:t>E.F.Codd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首次提出了数据库系统的关系模型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计算机厂商推出的数据库管理系统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几乎都支持关系模型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3" y="759551"/>
            <a:ext cx="8652147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1.2.5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关系模型</a:t>
            </a:r>
          </a:p>
        </p:txBody>
      </p:sp>
    </p:spTree>
    <p:extLst>
      <p:ext uri="{BB962C8B-B14F-4D97-AF65-F5344CB8AC3E}">
        <p14:creationId xmlns:p14="http://schemas.microsoft.com/office/powerpoint/2010/main" val="3233646087"/>
      </p:ext>
    </p:extLst>
  </p:cSld>
  <p:clrMapOvr>
    <a:masterClrMapping/>
  </p:clrMapOvr>
  <p:transition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</a:rPr>
              <a:t> 数据模型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在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用户观点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下， 关系模型中数据的逻辑结构是一张二维表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3" y="759551"/>
            <a:ext cx="8652147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1.2.5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关系模型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-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8C5A0C-C0A2-4A58-90C8-EBDE5C3C4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48" y="2461099"/>
            <a:ext cx="7309676" cy="363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69247"/>
      </p:ext>
    </p:extLst>
  </p:cSld>
  <p:clrMapOvr>
    <a:masterClrMapping/>
  </p:clrMapOvr>
  <p:transition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</a:rPr>
              <a:t> 数据模型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关系（</a:t>
            </a:r>
            <a:r>
              <a:rPr lang="en-US" altLang="zh-CN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Relation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）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 ：一个关系对应通常说的一张表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元组（</a:t>
            </a:r>
            <a:r>
              <a:rPr lang="en-US" altLang="zh-CN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Tuple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） 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：表中的一行即为一个元组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属性（</a:t>
            </a:r>
            <a:r>
              <a:rPr lang="en-US" altLang="zh-CN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Attribute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） 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：表中的一列即为一个属性， 给每一个属性起一个名称即属性名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主码（</a:t>
            </a:r>
            <a:r>
              <a:rPr lang="en-US" altLang="zh-CN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Key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） 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：也称码键。 表中的某个属性组， 它可以唯一确定一个元组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域（</a:t>
            </a:r>
            <a:r>
              <a:rPr lang="en-US" altLang="zh-CN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Domain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）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：是一组具有相同数据类型的值的集合。属性的取值范围来自某个域。</a:t>
            </a:r>
          </a:p>
          <a:p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例：学生年龄属性的域（</a:t>
            </a:r>
            <a:r>
              <a:rPr lang="en-US" altLang="zh-CN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15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～</a:t>
            </a:r>
            <a:r>
              <a:rPr lang="en-US" altLang="zh-CN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45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岁），性别的域是（男， 女） ，系名的域是一个学校所有系名的集合；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分量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：元组中的一个属性值。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关系模式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：对关系的描述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    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关系名（属性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1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，属性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2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…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，属性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n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    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学生（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学号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， 姓名，年龄，性别，系名，年级）</a:t>
            </a:r>
            <a:endParaRPr lang="zh-CN" altLang="en-US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3" y="759551"/>
            <a:ext cx="8652147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1.2.5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关系模型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-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数据结构</a:t>
            </a:r>
          </a:p>
        </p:txBody>
      </p:sp>
    </p:spTree>
    <p:extLst>
      <p:ext uri="{BB962C8B-B14F-4D97-AF65-F5344CB8AC3E}">
        <p14:creationId xmlns:p14="http://schemas.microsoft.com/office/powerpoint/2010/main" val="47557428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506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</a:rPr>
              <a:t> 引言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数据库系统概述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数据举例（续）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日常生活中可以用自然语言描述事务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计算机中常用</a:t>
            </a:r>
            <a:r>
              <a:rPr lang="zh-CN" altLang="en-US" sz="2400" b="1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记录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来描述事务，如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学生档案中学生记录</a:t>
            </a:r>
          </a:p>
          <a:p>
            <a:pPr lvl="1"/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（李明，男，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199505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，江苏南京市，计算机系，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2013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  <a:p>
            <a:pPr lvl="1"/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上述记录是什么意思呢？？？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由此可见：数据的形式不能完全表达其内容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数据的解释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语义：姓名、性别、出生年月、籍贯、所在系、入学时间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解释：李明是大学生，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1995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年出生，男，江苏南京人，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2013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年考入计算机系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20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数据是有结构</a:t>
            </a:r>
            <a:r>
              <a:rPr lang="zh-CN" altLang="en-US" sz="22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的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：记录是计算机存储数据的一种格式或一种方法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1.1.1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 基本概念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-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538346168"/>
      </p:ext>
    </p:extLst>
  </p:cSld>
  <p:clrMapOvr>
    <a:masterClrMapping/>
  </p:clrMapOvr>
  <p:transition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</a:rPr>
              <a:t> 数据模型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关系必须是规范化的， 满足一定的规范条件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最基本的规范条件：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关系的每一个分量必须是一个不可分的数据项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 不允许表中还有表。 下图中工资和扣除是可分的数据项 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,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不符合关系模型要求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3" y="759551"/>
            <a:ext cx="8652147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1.2.5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关系模型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-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73EC02-C005-4E9F-AE93-AF629293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14" y="3429000"/>
            <a:ext cx="8349416" cy="24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43273"/>
      </p:ext>
    </p:extLst>
  </p:cSld>
  <p:clrMapOvr>
    <a:masterClrMapping/>
  </p:clrMapOvr>
  <p:transition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</a:rPr>
              <a:t> 数据模型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关系术语与一般表格术语的对比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3" y="759551"/>
            <a:ext cx="8652147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1.2.5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关系模型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-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561FB9-0446-4886-9C7A-E693B535F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65" y="2293437"/>
            <a:ext cx="7151270" cy="394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95799"/>
      </p:ext>
    </p:extLst>
  </p:cSld>
  <p:clrMapOvr>
    <a:masterClrMapping/>
  </p:clrMapOvr>
  <p:transition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</a:rPr>
              <a:t> 数据模型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数据操作是集合操作， 操作对象和操作结果都是关系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查询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插入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删除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更新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存取路径对用户隐蔽， 用户只要指出“找什么” ， 不必详细说明“怎么找” 。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zh-CN" altLang="en-US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3" y="759551"/>
            <a:ext cx="8652147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1.2.5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关系模型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-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数据操纵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78CDB6-6CF4-47C2-98EF-66F73BD4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07" y="4909811"/>
            <a:ext cx="8056357" cy="6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48360"/>
      </p:ext>
    </p:extLst>
  </p:cSld>
  <p:clrMapOvr>
    <a:masterClrMapping/>
  </p:clrMapOvr>
  <p:transition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</a:rPr>
              <a:t> 数据模型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关系的完整性约束条件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实体完整性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参照完整性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用户定义的完整性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zh-CN" altLang="en-US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3" y="759551"/>
            <a:ext cx="8652147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1.2.5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关系模型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-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完整性约束</a:t>
            </a: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37F4ED76-8B65-47E4-85A5-8D97A6A01C03}"/>
              </a:ext>
            </a:extLst>
          </p:cNvPr>
          <p:cNvSpPr/>
          <p:nvPr/>
        </p:nvSpPr>
        <p:spPr>
          <a:xfrm>
            <a:off x="3145871" y="2927758"/>
            <a:ext cx="687897" cy="822121"/>
          </a:xfrm>
          <a:prstGeom prst="rightBrace">
            <a:avLst>
              <a:gd name="adj1" fmla="val 8333"/>
              <a:gd name="adj2" fmla="val 47959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B3B99C6-B34F-4ECF-816B-899B51D5C622}"/>
              </a:ext>
            </a:extLst>
          </p:cNvPr>
          <p:cNvSpPr/>
          <p:nvPr/>
        </p:nvSpPr>
        <p:spPr>
          <a:xfrm>
            <a:off x="3896686" y="3154152"/>
            <a:ext cx="21182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关系的两个不变性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1171768"/>
      </p:ext>
    </p:extLst>
  </p:cSld>
  <p:clrMapOvr>
    <a:masterClrMapping/>
  </p:clrMapOvr>
  <p:transition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</a:rPr>
              <a:t> 数据模型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优点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建立在严格的数学概念的基础上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概念单一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实体和各类联系都用关系来表示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对数据的检索结果也是关系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关系模型的存取路径对用户透明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具有更高的数据独立性， 更好的安全保密性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简化了程序员的工作和数据库开发建立的工作</a:t>
            </a:r>
          </a:p>
          <a:p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缺点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存取路径对用户透明， 查询效率往往不如格式化数据模型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为提高性能， 必须对用户的查询请求进行优化， 增加了开发数据库管理系统的难度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3" y="759551"/>
            <a:ext cx="8652147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1.2.5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关系模型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-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完整性约束</a:t>
            </a:r>
          </a:p>
        </p:txBody>
      </p:sp>
    </p:spTree>
    <p:extLst>
      <p:ext uri="{BB962C8B-B14F-4D97-AF65-F5344CB8AC3E}">
        <p14:creationId xmlns:p14="http://schemas.microsoft.com/office/powerpoint/2010/main" val="1877038331"/>
      </p:ext>
    </p:extLst>
  </p:cSld>
  <p:clrMapOvr>
    <a:masterClrMapping/>
  </p:clrMapOvr>
  <p:transition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</a:rPr>
              <a:t> 数据模型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需要了解的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数据模型的分类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需要牢固掌握的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概念模型的基本概念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数据模型的</a:t>
            </a:r>
            <a:r>
              <a:rPr lang="en-US" altLang="zh-CN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个组成要素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关系数据模型的相关概念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难点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数据模型的概念对于刚刚学习数据库的读者来说会感到比较抽象。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3" y="759551"/>
            <a:ext cx="8652147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小结与要求</a:t>
            </a:r>
          </a:p>
        </p:txBody>
      </p:sp>
    </p:spTree>
    <p:extLst>
      <p:ext uri="{BB962C8B-B14F-4D97-AF65-F5344CB8AC3E}">
        <p14:creationId xmlns:p14="http://schemas.microsoft.com/office/powerpoint/2010/main" val="2005435629"/>
      </p:ext>
    </p:extLst>
  </p:cSld>
  <p:clrMapOvr>
    <a:masterClrMapping/>
  </p:clrMapOvr>
  <p:transition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0"/>
            <a:ext cx="7886700" cy="5520933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1.1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引言</a:t>
            </a: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-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数据库系统概述</a:t>
            </a:r>
            <a:b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1.2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数据模型</a:t>
            </a:r>
            <a:b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latin typeface="华文细黑" charset="-122"/>
                <a:ea typeface="华文细黑" charset="-122"/>
              </a:rPr>
              <a:t>1.3</a:t>
            </a:r>
            <a:r>
              <a:rPr lang="zh-CN" altLang="en-US" sz="4000" b="1" dirty="0">
                <a:latin typeface="华文细黑" charset="-122"/>
                <a:ea typeface="华文细黑" charset="-122"/>
              </a:rPr>
              <a:t> 数据库系统结构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1.4</a:t>
            </a:r>
            <a:r>
              <a:rPr lang="zh-CN" altLang="en-US" sz="4000" b="1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数据库工程与应用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习题</a:t>
            </a:r>
          </a:p>
        </p:txBody>
      </p:sp>
    </p:spTree>
    <p:extLst>
      <p:ext uri="{BB962C8B-B14F-4D97-AF65-F5344CB8AC3E}">
        <p14:creationId xmlns:p14="http://schemas.microsoft.com/office/powerpoint/2010/main" val="3531535028"/>
      </p:ext>
    </p:extLst>
  </p:cSld>
  <p:clrMapOvr>
    <a:masterClrMapping/>
  </p:clrMapOvr>
  <p:transition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2795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1.3 </a:t>
            </a:r>
            <a:r>
              <a:rPr lang="zh-CN" altLang="en-US" sz="2400" dirty="0">
                <a:solidFill>
                  <a:schemeClr val="bg1"/>
                </a:solidFill>
              </a:rPr>
              <a:t>数据库系统结构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从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数据库管理系统角度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看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数据库系统采用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三级模式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结构，是数据库系统内部的系统结构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从数据库最终用户角度看</a:t>
            </a:r>
          </a:p>
          <a:p>
            <a:pPr lvl="1"/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数据库系统的体系结构有：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单用户结构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主从式结构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分布式结构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客户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-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服务器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浏览器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-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应用服务器／数据库服务器，等</a:t>
            </a:r>
            <a:endParaRPr lang="zh-CN" altLang="en-US" sz="22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endParaRPr lang="zh-CN" altLang="en-US" sz="22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数据库系统的结构</a:t>
            </a:r>
          </a:p>
        </p:txBody>
      </p:sp>
    </p:spTree>
    <p:extLst>
      <p:ext uri="{BB962C8B-B14F-4D97-AF65-F5344CB8AC3E}">
        <p14:creationId xmlns:p14="http://schemas.microsoft.com/office/powerpoint/2010/main" val="710818181"/>
      </p:ext>
    </p:extLst>
  </p:cSld>
  <p:clrMapOvr>
    <a:masterClrMapping/>
  </p:clrMapOvr>
  <p:transition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2795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1.3 </a:t>
            </a:r>
            <a:r>
              <a:rPr lang="zh-CN" altLang="en-US" sz="2400" dirty="0">
                <a:solidFill>
                  <a:schemeClr val="bg1"/>
                </a:solidFill>
              </a:rPr>
              <a:t>数据库系统结构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b="1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模式（</a:t>
            </a:r>
            <a:r>
              <a:rPr lang="en-US" altLang="zh-CN" sz="2400" b="1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Schema</a:t>
            </a:r>
            <a:r>
              <a:rPr lang="zh-CN" altLang="en-US" sz="2400" b="1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是对数据库逻辑结构和特征的描述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是型的描述， 不涉及具体值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模式是相对稳定的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b="1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实例（</a:t>
            </a:r>
            <a:r>
              <a:rPr lang="en-US" altLang="zh-CN" sz="2400" b="1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Instance</a:t>
            </a:r>
            <a:r>
              <a:rPr lang="zh-CN" altLang="en-US" sz="2400" b="1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数据库某一时刻的状态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——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模式的一个具体值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同一个模式可以有很多实例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实例随数据库中的数据的更新而变动</a:t>
            </a:r>
            <a:endParaRPr lang="zh-CN" altLang="en-US" sz="22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1.3.1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数据库系统的模式结构</a:t>
            </a:r>
          </a:p>
        </p:txBody>
      </p:sp>
    </p:spTree>
    <p:extLst>
      <p:ext uri="{BB962C8B-B14F-4D97-AF65-F5344CB8AC3E}">
        <p14:creationId xmlns:p14="http://schemas.microsoft.com/office/powerpoint/2010/main" val="815729759"/>
      </p:ext>
    </p:extLst>
  </p:cSld>
  <p:clrMapOvr>
    <a:masterClrMapping/>
  </p:clrMapOvr>
  <p:transition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2795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1.3 </a:t>
            </a:r>
            <a:r>
              <a:rPr lang="zh-CN" altLang="en-US" sz="2400" dirty="0">
                <a:solidFill>
                  <a:schemeClr val="bg1"/>
                </a:solidFill>
              </a:rPr>
              <a:t>数据库系统结构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“学生选课数据库” 模式：学生、课程和学生选课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3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个关系模式：</a:t>
            </a:r>
          </a:p>
          <a:p>
            <a:pPr lvl="1"/>
            <a:r>
              <a:rPr lang="zh-CN" altLang="en-US" dirty="0">
                <a:latin typeface="STHeiti Light" charset="-122"/>
                <a:ea typeface="STHeiti Light" charset="-122"/>
                <a:cs typeface="STHeiti Light" charset="-122"/>
              </a:rPr>
              <a:t>学生表： </a:t>
            </a:r>
            <a:r>
              <a:rPr lang="en-US" altLang="zh-CN" dirty="0">
                <a:latin typeface="STHeiti Light" charset="-122"/>
                <a:ea typeface="STHeiti Light" charset="-122"/>
                <a:cs typeface="STHeiti Light" charset="-122"/>
              </a:rPr>
              <a:t>Student(</a:t>
            </a:r>
            <a:r>
              <a:rPr lang="en-US" altLang="zh-CN" dirty="0" err="1">
                <a:latin typeface="STHeiti Light" charset="-122"/>
                <a:ea typeface="STHeiti Light" charset="-122"/>
                <a:cs typeface="STHeiti Light" charset="-122"/>
              </a:rPr>
              <a:t>Sno</a:t>
            </a:r>
            <a:r>
              <a:rPr lang="zh-CN" altLang="en-US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dirty="0" err="1">
                <a:latin typeface="STHeiti Light" charset="-122"/>
                <a:ea typeface="STHeiti Light" charset="-122"/>
                <a:cs typeface="STHeiti Light" charset="-122"/>
              </a:rPr>
              <a:t>Sname</a:t>
            </a:r>
            <a:r>
              <a:rPr lang="zh-CN" altLang="en-US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dirty="0" err="1">
                <a:latin typeface="STHeiti Light" charset="-122"/>
                <a:ea typeface="STHeiti Light" charset="-122"/>
                <a:cs typeface="STHeiti Light" charset="-122"/>
              </a:rPr>
              <a:t>Ssex</a:t>
            </a:r>
            <a:r>
              <a:rPr lang="zh-CN" altLang="en-US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dirty="0">
                <a:latin typeface="STHeiti Light" charset="-122"/>
                <a:ea typeface="STHeiti Light" charset="-122"/>
                <a:cs typeface="STHeiti Light" charset="-122"/>
              </a:rPr>
              <a:t>Sage</a:t>
            </a:r>
            <a:r>
              <a:rPr lang="zh-CN" altLang="en-US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dirty="0" err="1">
                <a:latin typeface="STHeiti Light" charset="-122"/>
                <a:ea typeface="STHeiti Light" charset="-122"/>
                <a:cs typeface="STHeiti Light" charset="-122"/>
              </a:rPr>
              <a:t>Sdept</a:t>
            </a:r>
            <a:r>
              <a:rPr lang="en-US" altLang="zh-CN" dirty="0">
                <a:latin typeface="STHeiti Light" charset="-122"/>
                <a:ea typeface="STHeiti Light" charset="-122"/>
                <a:cs typeface="STHeiti Light" charset="-122"/>
              </a:rPr>
              <a:t>)</a:t>
            </a:r>
          </a:p>
          <a:p>
            <a:pPr lvl="1"/>
            <a:r>
              <a:rPr lang="zh-CN" altLang="en-US" dirty="0">
                <a:latin typeface="STHeiti Light" charset="-122"/>
                <a:ea typeface="STHeiti Light" charset="-122"/>
                <a:cs typeface="STHeiti Light" charset="-122"/>
              </a:rPr>
              <a:t>课程表： </a:t>
            </a:r>
            <a:r>
              <a:rPr lang="en-US" altLang="zh-CN" dirty="0">
                <a:latin typeface="STHeiti Light" charset="-122"/>
                <a:ea typeface="STHeiti Light" charset="-122"/>
                <a:cs typeface="STHeiti Light" charset="-122"/>
              </a:rPr>
              <a:t>Course(</a:t>
            </a:r>
            <a:r>
              <a:rPr lang="en-US" altLang="zh-CN" dirty="0" err="1">
                <a:latin typeface="STHeiti Light" charset="-122"/>
                <a:ea typeface="STHeiti Light" charset="-122"/>
                <a:cs typeface="STHeiti Light" charset="-122"/>
              </a:rPr>
              <a:t>Cno</a:t>
            </a:r>
            <a:r>
              <a:rPr lang="zh-CN" altLang="en-US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dirty="0" err="1">
                <a:latin typeface="STHeiti Light" charset="-122"/>
                <a:ea typeface="STHeiti Light" charset="-122"/>
                <a:cs typeface="STHeiti Light" charset="-122"/>
              </a:rPr>
              <a:t>Cname</a:t>
            </a:r>
            <a:r>
              <a:rPr lang="zh-CN" altLang="en-US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dirty="0" err="1">
                <a:latin typeface="STHeiti Light" charset="-122"/>
                <a:ea typeface="STHeiti Light" charset="-122"/>
                <a:cs typeface="STHeiti Light" charset="-122"/>
              </a:rPr>
              <a:t>Cpno</a:t>
            </a:r>
            <a:r>
              <a:rPr lang="zh-CN" altLang="en-US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dirty="0" err="1">
                <a:latin typeface="STHeiti Light" charset="-122"/>
                <a:ea typeface="STHeiti Light" charset="-122"/>
                <a:cs typeface="STHeiti Light" charset="-122"/>
              </a:rPr>
              <a:t>Ccredit</a:t>
            </a:r>
            <a:r>
              <a:rPr lang="en-US" altLang="zh-CN" dirty="0">
                <a:latin typeface="STHeiti Light" charset="-122"/>
                <a:ea typeface="STHeiti Light" charset="-122"/>
                <a:cs typeface="STHeiti Light" charset="-122"/>
              </a:rPr>
              <a:t>)</a:t>
            </a:r>
          </a:p>
          <a:p>
            <a:pPr lvl="1"/>
            <a:r>
              <a:rPr lang="zh-CN" altLang="en-US" dirty="0">
                <a:latin typeface="STHeiti Light" charset="-122"/>
                <a:ea typeface="STHeiti Light" charset="-122"/>
                <a:cs typeface="STHeiti Light" charset="-122"/>
              </a:rPr>
              <a:t>学生选课表： </a:t>
            </a:r>
            <a:r>
              <a:rPr lang="en-US" altLang="zh-CN" dirty="0">
                <a:latin typeface="STHeiti Light" charset="-122"/>
                <a:ea typeface="STHeiti Light" charset="-122"/>
                <a:cs typeface="STHeiti Light" charset="-122"/>
              </a:rPr>
              <a:t>SC(</a:t>
            </a:r>
            <a:r>
              <a:rPr lang="en-US" altLang="zh-CN" dirty="0" err="1">
                <a:latin typeface="STHeiti Light" charset="-122"/>
                <a:ea typeface="STHeiti Light" charset="-122"/>
                <a:cs typeface="STHeiti Light" charset="-122"/>
              </a:rPr>
              <a:t>Sno</a:t>
            </a:r>
            <a:r>
              <a:rPr lang="zh-CN" altLang="en-US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dirty="0" err="1">
                <a:latin typeface="STHeiti Light" charset="-122"/>
                <a:ea typeface="STHeiti Light" charset="-122"/>
                <a:cs typeface="STHeiti Light" charset="-122"/>
              </a:rPr>
              <a:t>Cno</a:t>
            </a:r>
            <a:r>
              <a:rPr lang="zh-CN" altLang="en-US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dirty="0">
                <a:latin typeface="STHeiti Light" charset="-122"/>
                <a:ea typeface="STHeiti Light" charset="-122"/>
                <a:cs typeface="STHeiti Light" charset="-122"/>
              </a:rPr>
              <a:t>Grade)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2014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年的学生选课数据库实例：</a:t>
            </a:r>
          </a:p>
          <a:p>
            <a:pPr lvl="1"/>
            <a:r>
              <a:rPr lang="en-US" altLang="zh-CN" dirty="0">
                <a:latin typeface="STHeiti Light" charset="-122"/>
                <a:ea typeface="STHeiti Light" charset="-122"/>
                <a:cs typeface="STHeiti Light" charset="-122"/>
              </a:rPr>
              <a:t>2014</a:t>
            </a:r>
            <a:r>
              <a:rPr lang="zh-CN" altLang="en-US" dirty="0">
                <a:latin typeface="STHeiti Light" charset="-122"/>
                <a:ea typeface="STHeiti Light" charset="-122"/>
                <a:cs typeface="STHeiti Light" charset="-122"/>
              </a:rPr>
              <a:t>年学校中所有学生的记录</a:t>
            </a:r>
          </a:p>
          <a:p>
            <a:pPr lvl="1"/>
            <a:r>
              <a:rPr lang="en-US" altLang="zh-CN" dirty="0">
                <a:latin typeface="STHeiti Light" charset="-122"/>
                <a:ea typeface="STHeiti Light" charset="-122"/>
                <a:cs typeface="STHeiti Light" charset="-122"/>
              </a:rPr>
              <a:t>2014</a:t>
            </a:r>
            <a:r>
              <a:rPr lang="zh-CN" altLang="en-US" dirty="0">
                <a:latin typeface="STHeiti Light" charset="-122"/>
                <a:ea typeface="STHeiti Light" charset="-122"/>
                <a:cs typeface="STHeiti Light" charset="-122"/>
              </a:rPr>
              <a:t>年学校开设的所有课程的记录</a:t>
            </a:r>
          </a:p>
          <a:p>
            <a:pPr lvl="1"/>
            <a:r>
              <a:rPr lang="en-US" altLang="zh-CN" dirty="0">
                <a:latin typeface="STHeiti Light" charset="-122"/>
                <a:ea typeface="STHeiti Light" charset="-122"/>
                <a:cs typeface="STHeiti Light" charset="-122"/>
              </a:rPr>
              <a:t>2014</a:t>
            </a:r>
            <a:r>
              <a:rPr lang="zh-CN" altLang="en-US" dirty="0">
                <a:latin typeface="STHeiti Light" charset="-122"/>
                <a:ea typeface="STHeiti Light" charset="-122"/>
                <a:cs typeface="STHeiti Light" charset="-122"/>
              </a:rPr>
              <a:t>年所有学生选课的记录</a:t>
            </a:r>
            <a:endParaRPr lang="zh-CN" altLang="en-US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2013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年的学生选课数据库实例：</a:t>
            </a:r>
          </a:p>
          <a:p>
            <a:pPr lvl="1"/>
            <a:r>
              <a:rPr lang="en-US" altLang="zh-CN" dirty="0">
                <a:latin typeface="STHeiti Light" charset="-122"/>
                <a:ea typeface="STHeiti Light" charset="-122"/>
                <a:cs typeface="STHeiti Light" charset="-122"/>
              </a:rPr>
              <a:t>2013</a:t>
            </a:r>
            <a:r>
              <a:rPr lang="zh-CN" altLang="en-US" dirty="0">
                <a:latin typeface="STHeiti Light" charset="-122"/>
                <a:ea typeface="STHeiti Light" charset="-122"/>
                <a:cs typeface="STHeiti Light" charset="-122"/>
              </a:rPr>
              <a:t>年学校中所有学生的记录</a:t>
            </a:r>
          </a:p>
          <a:p>
            <a:pPr lvl="1"/>
            <a:r>
              <a:rPr lang="en-US" altLang="zh-CN" dirty="0">
                <a:latin typeface="STHeiti Light" charset="-122"/>
                <a:ea typeface="STHeiti Light" charset="-122"/>
                <a:cs typeface="STHeiti Light" charset="-122"/>
              </a:rPr>
              <a:t>2013</a:t>
            </a:r>
            <a:r>
              <a:rPr lang="zh-CN" altLang="en-US" dirty="0">
                <a:latin typeface="STHeiti Light" charset="-122"/>
                <a:ea typeface="STHeiti Light" charset="-122"/>
                <a:cs typeface="STHeiti Light" charset="-122"/>
              </a:rPr>
              <a:t>年学校开设的所有课程的记录</a:t>
            </a:r>
          </a:p>
          <a:p>
            <a:pPr lvl="1"/>
            <a:r>
              <a:rPr lang="en-US" altLang="zh-CN" dirty="0">
                <a:latin typeface="STHeiti Light" charset="-122"/>
                <a:ea typeface="STHeiti Light" charset="-122"/>
                <a:cs typeface="STHeiti Light" charset="-122"/>
              </a:rPr>
              <a:t>2013</a:t>
            </a:r>
            <a:r>
              <a:rPr lang="zh-CN" altLang="en-US" dirty="0">
                <a:latin typeface="STHeiti Light" charset="-122"/>
                <a:ea typeface="STHeiti Light" charset="-122"/>
                <a:cs typeface="STHeiti Light" charset="-122"/>
              </a:rPr>
              <a:t>年所有学生选课的记录</a:t>
            </a:r>
            <a:endParaRPr lang="zh-CN" altLang="en-US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2014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年度和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2013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年度对应“学生选课数据库”模式的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2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个数据库实例是不同的</a:t>
            </a:r>
            <a:endParaRPr lang="zh-CN" altLang="en-US" sz="22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1.3.1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数据库系统的模式结构</a:t>
            </a:r>
          </a:p>
        </p:txBody>
      </p:sp>
    </p:spTree>
    <p:extLst>
      <p:ext uri="{BB962C8B-B14F-4D97-AF65-F5344CB8AC3E}">
        <p14:creationId xmlns:p14="http://schemas.microsoft.com/office/powerpoint/2010/main" val="3862713721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506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</a:rPr>
              <a:t> 引言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数据库系统概述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什么是</a:t>
            </a:r>
            <a:r>
              <a:rPr lang="zh-CN" altLang="en-US" sz="2400" b="1" dirty="0">
                <a:latin typeface="STHeiti Light" charset="-122"/>
                <a:ea typeface="STHeiti Light" charset="-122"/>
                <a:cs typeface="STHeiti Light" charset="-122"/>
              </a:rPr>
              <a:t>数据库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数据库（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Database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，简称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DB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）是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长期存储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在计算机内、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有组织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的、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可共享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大量数据的集合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为什么要建立数据库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收集并抽取一个应用所需要的大量数据，将其保存，以供</a:t>
            </a:r>
            <a:r>
              <a:rPr lang="zh-CN" altLang="en-US" sz="22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进一步加工处理，抽取有用信息，转换为有价值的知识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。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数据库的基本特征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数据按照一定的</a:t>
            </a:r>
            <a:r>
              <a:rPr lang="zh-CN" altLang="en-US" sz="22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数据模型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进行组织、描述和存储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可为各种用户</a:t>
            </a:r>
            <a:r>
              <a:rPr lang="zh-CN" altLang="en-US" sz="22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共享、冗余度较小、易扩展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2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数据独立性较高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1.1.1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 基本概念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-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121411749"/>
      </p:ext>
    </p:extLst>
  </p:cSld>
  <p:clrMapOvr>
    <a:masterClrMapping/>
  </p:clrMapOvr>
  <p:transition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2795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1.3 </a:t>
            </a:r>
            <a:r>
              <a:rPr lang="zh-CN" altLang="en-US" sz="2400" dirty="0">
                <a:solidFill>
                  <a:schemeClr val="bg1"/>
                </a:solidFill>
              </a:rPr>
              <a:t>数据库系统结构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数据库系统的三级模式结构</a:t>
            </a:r>
            <a:endParaRPr lang="zh-CN" altLang="en-US" sz="22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1.3.1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数据库系统的模式结构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3F045B-55CB-4B14-97AC-A639C67F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71" y="2208519"/>
            <a:ext cx="4814351" cy="40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02698"/>
      </p:ext>
    </p:extLst>
  </p:cSld>
  <p:clrMapOvr>
    <a:masterClrMapping/>
  </p:clrMapOvr>
  <p:transition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2795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1.3 </a:t>
            </a:r>
            <a:r>
              <a:rPr lang="zh-CN" altLang="en-US" sz="2400" dirty="0">
                <a:solidFill>
                  <a:schemeClr val="bg1"/>
                </a:solidFill>
              </a:rPr>
              <a:t>数据库系统结构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模式（也称逻辑模式）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数据库中全体数据的逻辑结构和特征的描述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所有用户的公共数据视图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一般， 某个应用的数据库有一个模式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模式是数据库系统模式结构的中心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与数据的物理存储细节和硬件环境无关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与具体的应用程序、 开发工具及高级程序设计语言无关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定义模式</a:t>
            </a:r>
          </a:p>
          <a:p>
            <a:pPr marL="800100" lvl="1" indent="-342900">
              <a:buFont typeface="Wingdings" charset="2"/>
              <a:buChar char="p"/>
            </a:pP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DDL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定义数据的逻辑结构， 以某种数据模型为基础数据记录由哪些数据项构成， 数据项的名字、 类型、 取值范围等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定义数据之间的联系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定义与数据有关的安全性、 完整性要求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1.3.1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数据库系统的模式结构</a:t>
            </a:r>
          </a:p>
        </p:txBody>
      </p:sp>
    </p:spTree>
    <p:extLst>
      <p:ext uri="{BB962C8B-B14F-4D97-AF65-F5344CB8AC3E}">
        <p14:creationId xmlns:p14="http://schemas.microsoft.com/office/powerpoint/2010/main" val="1293438589"/>
      </p:ext>
    </p:extLst>
  </p:cSld>
  <p:clrMapOvr>
    <a:masterClrMapping/>
  </p:clrMapOvr>
  <p:transition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2795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1.3 </a:t>
            </a:r>
            <a:r>
              <a:rPr lang="zh-CN" altLang="en-US" sz="2400" dirty="0">
                <a:solidFill>
                  <a:schemeClr val="bg1"/>
                </a:solidFill>
              </a:rPr>
              <a:t>数据库系统结构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外模式（也称子模式或用户模式）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数据库用户使用的局部数据的逻辑结构和特征的描述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数据库用户的数据视图， 是与某一应用有关的数据的逻辑表示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外模式与模式的关系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外模式通常是模式的子集、 一个模式可以有多个外模式反映了不同的用户的应用需求、 看待数据的方式、 对数据保密的要求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对模式中某一数据， 在不同的外模式中 结构、 类型、 长度、 保密级别等都可以不同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外模式与应用的关系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一个外模式可以为 多个应用系统所使用，一个应用程序只能使用一个外模式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外模式的用途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每个用户只能看见和访问所对应的外模式中的数据，简化用户视图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保证数据库安全性的一个有力措施</a:t>
            </a:r>
            <a:endParaRPr lang="zh-CN" altLang="en-US" sz="20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1.3.1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数据库系统的模式结构</a:t>
            </a:r>
          </a:p>
        </p:txBody>
      </p:sp>
    </p:spTree>
    <p:extLst>
      <p:ext uri="{BB962C8B-B14F-4D97-AF65-F5344CB8AC3E}">
        <p14:creationId xmlns:p14="http://schemas.microsoft.com/office/powerpoint/2010/main" val="3985488013"/>
      </p:ext>
    </p:extLst>
  </p:cSld>
  <p:clrMapOvr>
    <a:masterClrMapping/>
  </p:clrMapOvr>
  <p:transition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2795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1.3 </a:t>
            </a:r>
            <a:r>
              <a:rPr lang="zh-CN" altLang="en-US" sz="2400" dirty="0">
                <a:solidFill>
                  <a:schemeClr val="bg1"/>
                </a:solidFill>
              </a:rPr>
              <a:t>数据库系统结构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 内模式（也称存储模式）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是数据物理结构和存储方式的描述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是数据在数据库内部的表示方式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记录的存储方式</a:t>
            </a:r>
          </a:p>
          <a:p>
            <a:pPr lvl="2"/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  （例如， 顺序存储， 堆存储， </a:t>
            </a:r>
            <a:r>
              <a:rPr lang="en-US" altLang="zh-CN" sz="2400" dirty="0" err="1">
                <a:latin typeface="STHeiti Light" charset="-122"/>
                <a:ea typeface="STHeiti Light" charset="-122"/>
                <a:cs typeface="STHeiti Light" charset="-122"/>
              </a:rPr>
              <a:t>Cluste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按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hash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方法存储等）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索引的组织方式（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B+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树， 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Bitmap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Hash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数据是否压缩存储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数据是否加密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数据存储记录结构的规定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—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如定长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/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变长， 记录是否可以跨页存放等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一个数据库只有一个内模式</a:t>
            </a:r>
            <a:endParaRPr lang="zh-CN" altLang="en-US" sz="20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1.3.1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数据库系统的模式结构</a:t>
            </a:r>
          </a:p>
        </p:txBody>
      </p:sp>
    </p:spTree>
    <p:extLst>
      <p:ext uri="{BB962C8B-B14F-4D97-AF65-F5344CB8AC3E}">
        <p14:creationId xmlns:p14="http://schemas.microsoft.com/office/powerpoint/2010/main" val="3150934068"/>
      </p:ext>
    </p:extLst>
  </p:cSld>
  <p:clrMapOvr>
    <a:masterClrMapping/>
  </p:clrMapOvr>
  <p:transition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2795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1.3 </a:t>
            </a:r>
            <a:r>
              <a:rPr lang="zh-CN" altLang="en-US" sz="2400" dirty="0">
                <a:solidFill>
                  <a:schemeClr val="bg1"/>
                </a:solidFill>
              </a:rPr>
              <a:t>数据库系统结构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三级模式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是对数据的三个抽象级别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数据库管理系统内部提供二级映像</a:t>
            </a:r>
          </a:p>
          <a:p>
            <a:pPr marL="800100" lvl="1" indent="-342900">
              <a:lnSpc>
                <a:spcPct val="20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外模式／模式映像</a:t>
            </a:r>
          </a:p>
          <a:p>
            <a:pPr marL="800100" lvl="1" indent="-342900">
              <a:lnSpc>
                <a:spcPct val="20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模式／内模式映像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三个抽象层次的联系和转换</a:t>
            </a:r>
            <a:endParaRPr lang="zh-CN" altLang="en-US" sz="20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1.3.1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数据库系统的模式结构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064087-97CB-4947-AE87-1C0645983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513" y="1946733"/>
            <a:ext cx="3591105" cy="217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50889"/>
      </p:ext>
    </p:extLst>
  </p:cSld>
  <p:clrMapOvr>
    <a:masterClrMapping/>
  </p:clrMapOvr>
  <p:transition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2795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1.3 </a:t>
            </a:r>
            <a:r>
              <a:rPr lang="zh-CN" altLang="en-US" sz="2400" dirty="0">
                <a:solidFill>
                  <a:schemeClr val="bg1"/>
                </a:solidFill>
              </a:rPr>
              <a:t>数据库系统结构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539500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对每个外模式， 有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一个外模式／模式映像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定义外模式与模式之间的对应关系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映像定义通常包含在各外模式的描述中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保证数据的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逻辑独立性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当模式改变时，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DBA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对外模式／模式，映像作相应改变， 使外模式保持不变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应用程序是依据数据的外模式编写的， 应用程序不必修改， 保证了数据与程序的逻辑独立性， 简称数据的逻辑独立性</a:t>
            </a:r>
            <a:endParaRPr lang="zh-CN" altLang="en-US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1.3.1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数据库系统的模式结构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30F453-A793-4094-8B79-6ED34D4D9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998" y="2055303"/>
            <a:ext cx="3314544" cy="2004969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07CA28F-9820-4B72-AEFB-8207E981B94C}"/>
              </a:ext>
            </a:extLst>
          </p:cNvPr>
          <p:cNvCxnSpPr/>
          <p:nvPr/>
        </p:nvCxnSpPr>
        <p:spPr>
          <a:xfrm>
            <a:off x="4731391" y="2189527"/>
            <a:ext cx="1518407" cy="704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F853B83-953B-4375-8487-A3FDFE2CA34C}"/>
              </a:ext>
            </a:extLst>
          </p:cNvPr>
          <p:cNvCxnSpPr/>
          <p:nvPr/>
        </p:nvCxnSpPr>
        <p:spPr>
          <a:xfrm>
            <a:off x="4739780" y="2181138"/>
            <a:ext cx="2474752" cy="6543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0535195-46FB-4AEC-BA65-5C9304BF6CEE}"/>
              </a:ext>
            </a:extLst>
          </p:cNvPr>
          <p:cNvCxnSpPr/>
          <p:nvPr/>
        </p:nvCxnSpPr>
        <p:spPr>
          <a:xfrm>
            <a:off x="4731391" y="2189527"/>
            <a:ext cx="3395493" cy="6291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845137"/>
      </p:ext>
    </p:extLst>
  </p:cSld>
  <p:clrMapOvr>
    <a:masterClrMapping/>
  </p:clrMapOvr>
  <p:transition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2795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1.3 </a:t>
            </a:r>
            <a:r>
              <a:rPr lang="zh-CN" altLang="en-US" sz="2400" dirty="0">
                <a:solidFill>
                  <a:schemeClr val="bg1"/>
                </a:solidFill>
              </a:rPr>
              <a:t>数据库系统结构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539500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模式／内模式映象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定义了数据全局逻辑结构与存储结构之间的对应关系。如， 说明某个逻辑记录对应何种存储结构。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数据库中模式／内模式映象是唯一的。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该映象定义通常包含在模式描述中。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保证数据的物理独立性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当数据库的存储结构改变了（例如选用了另一种存储结构） ， 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DBA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修改模式／内模式映象， 使模式保持不变。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模式不变， 则应用程序不变。 保证了数据与程序的物理独立性， 简称数据的物理独立性。</a:t>
            </a:r>
            <a:endParaRPr lang="zh-CN" altLang="en-US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1.3.1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数据库系统的模式结构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30F453-A793-4094-8B79-6ED34D4D9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998" y="2055303"/>
            <a:ext cx="3314544" cy="2004969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F853B83-953B-4375-8487-A3FDFE2CA34C}"/>
              </a:ext>
            </a:extLst>
          </p:cNvPr>
          <p:cNvCxnSpPr>
            <a:cxnSpLocks/>
          </p:cNvCxnSpPr>
          <p:nvPr/>
        </p:nvCxnSpPr>
        <p:spPr>
          <a:xfrm>
            <a:off x="3003259" y="1971413"/>
            <a:ext cx="4169328" cy="1325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6399"/>
      </p:ext>
    </p:extLst>
  </p:cSld>
  <p:clrMapOvr>
    <a:masterClrMapping/>
  </p:clrMapOvr>
  <p:transition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2795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1.3 </a:t>
            </a:r>
            <a:r>
              <a:rPr lang="zh-CN" altLang="en-US" sz="2400" dirty="0">
                <a:solidFill>
                  <a:schemeClr val="bg1"/>
                </a:solidFill>
              </a:rPr>
              <a:t>数据库系统结构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774187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保证了应用程序的稳定性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除非应用需求本身发生变化，否则应用程序一般不需要修改。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从程序为中心</a:t>
            </a:r>
            <a:r>
              <a:rPr lang="en-US" altLang="zh-CN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发展为以数据为中心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具有了数据与程序之间的独立性，使得数据的定义和描述可以从应用程序中分离出去 。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数据的存取由数据库管理系统管理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简化了应用程序的编制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大大减少了应用程序的维护和修改</a:t>
            </a:r>
            <a:endParaRPr lang="zh-CN" altLang="en-US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1.3.1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数据库系统的模式结构</a:t>
            </a:r>
          </a:p>
        </p:txBody>
      </p:sp>
    </p:spTree>
    <p:extLst>
      <p:ext uri="{BB962C8B-B14F-4D97-AF65-F5344CB8AC3E}">
        <p14:creationId xmlns:p14="http://schemas.microsoft.com/office/powerpoint/2010/main" val="3752324171"/>
      </p:ext>
    </p:extLst>
  </p:cSld>
  <p:clrMapOvr>
    <a:masterClrMapping/>
  </p:clrMapOvr>
  <p:transition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2795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1.3 </a:t>
            </a:r>
            <a:r>
              <a:rPr lang="zh-CN" altLang="en-US" sz="2400" dirty="0">
                <a:solidFill>
                  <a:schemeClr val="bg1"/>
                </a:solidFill>
              </a:rPr>
              <a:t>数据库系统结构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b="1" dirty="0">
                <a:latin typeface="STHeiti Light" charset="-122"/>
                <a:ea typeface="STHeiti Light" charset="-122"/>
                <a:cs typeface="STHeiti Light" charset="-122"/>
              </a:rPr>
              <a:t>数据库系统的</a:t>
            </a:r>
            <a:r>
              <a:rPr lang="zh-CN" altLang="en-US" sz="2400" b="1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三层模式结构对最终用户和程序员是透明</a:t>
            </a:r>
            <a:r>
              <a:rPr lang="zh-CN" altLang="en-US" sz="2400" b="1" dirty="0">
                <a:latin typeface="STHeiti Light" charset="-122"/>
                <a:ea typeface="STHeiti Light" charset="-122"/>
                <a:cs typeface="STHeiti Light" charset="-122"/>
              </a:rPr>
              <a:t>的，他们见到的是外模式和应用程序。从数据库最终用户角度看，数据库系统的结构有：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b="1" dirty="0">
                <a:latin typeface="STHeiti Light" charset="-122"/>
                <a:ea typeface="STHeiti Light" charset="-122"/>
                <a:cs typeface="STHeiti Light" charset="-122"/>
              </a:rPr>
              <a:t>单用户结构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b="1" dirty="0">
                <a:latin typeface="STHeiti Light" charset="-122"/>
                <a:ea typeface="STHeiti Light" charset="-122"/>
                <a:cs typeface="STHeiti Light" charset="-122"/>
              </a:rPr>
              <a:t>主从式结构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b="1" dirty="0">
                <a:latin typeface="STHeiti Light" charset="-122"/>
                <a:ea typeface="STHeiti Light" charset="-122"/>
                <a:cs typeface="STHeiti Light" charset="-122"/>
              </a:rPr>
              <a:t>分布式结构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b="1" dirty="0">
                <a:latin typeface="STHeiti Light" charset="-122"/>
                <a:ea typeface="STHeiti Light" charset="-122"/>
                <a:cs typeface="STHeiti Light" charset="-122"/>
              </a:rPr>
              <a:t>客户</a:t>
            </a:r>
            <a:r>
              <a:rPr lang="en-US" altLang="zh-CN" sz="2400" b="1" dirty="0">
                <a:latin typeface="STHeiti Light" charset="-122"/>
                <a:ea typeface="STHeiti Light" charset="-122"/>
                <a:cs typeface="STHeiti Light" charset="-122"/>
              </a:rPr>
              <a:t>-</a:t>
            </a:r>
            <a:r>
              <a:rPr lang="zh-CN" altLang="en-US" sz="2400" b="1" dirty="0">
                <a:latin typeface="STHeiti Light" charset="-122"/>
                <a:ea typeface="STHeiti Light" charset="-122"/>
                <a:cs typeface="STHeiti Light" charset="-122"/>
              </a:rPr>
              <a:t>服务器等</a:t>
            </a:r>
            <a:endParaRPr lang="zh-CN" altLang="en-US" sz="22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1.3.2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数据库系统的体系结构</a:t>
            </a:r>
          </a:p>
        </p:txBody>
      </p:sp>
    </p:spTree>
    <p:extLst>
      <p:ext uri="{BB962C8B-B14F-4D97-AF65-F5344CB8AC3E}">
        <p14:creationId xmlns:p14="http://schemas.microsoft.com/office/powerpoint/2010/main" val="3009425894"/>
      </p:ext>
    </p:extLst>
  </p:cSld>
  <p:clrMapOvr>
    <a:masterClrMapping/>
  </p:clrMapOvr>
  <p:transition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2795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1.3 </a:t>
            </a:r>
            <a:r>
              <a:rPr lang="zh-CN" altLang="en-US" sz="2400" dirty="0">
                <a:solidFill>
                  <a:schemeClr val="bg1"/>
                </a:solidFill>
              </a:rPr>
              <a:t>数据库系统结构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单用户结构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整个数据库系统，包括应用程序、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DBMS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、数据，都装在一台计算机上，由一个用户独占，不同机器之间不能共享数据。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1.3.2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数据库系统的体系结构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EBDFBE-340E-4681-956C-D38B44385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857" y="3587107"/>
            <a:ext cx="4914286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28683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506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</a:rPr>
              <a:t> 引言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数据库系统概述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什么是</a:t>
            </a:r>
            <a:r>
              <a:rPr lang="zh-CN" altLang="en-US" sz="2400" b="1" dirty="0">
                <a:latin typeface="STHeiti Light" charset="-122"/>
                <a:ea typeface="STHeiti Light" charset="-122"/>
                <a:cs typeface="STHeiti Light" charset="-122"/>
              </a:rPr>
              <a:t>数据库管理系统（</a:t>
            </a:r>
            <a:r>
              <a:rPr lang="en-US" altLang="zh-CN" sz="2400" b="1" dirty="0">
                <a:latin typeface="STHeiti Light" charset="-122"/>
                <a:ea typeface="STHeiti Light" charset="-122"/>
                <a:cs typeface="STHeiti Light" charset="-122"/>
              </a:rPr>
              <a:t>DBMS</a:t>
            </a:r>
            <a:r>
              <a:rPr lang="zh-CN" altLang="en-US" sz="2400" b="1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位于用户应用与操作系统之间的一层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数据管理软件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是基础软件，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是一个大型复杂的软件系统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数据库管理系统的用途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科学地组织和存储数据、高校的获取和维护数据。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数据库在计算机系统所处的位置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1.1.1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基本概念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-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数据库管理系统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515" y="3962845"/>
            <a:ext cx="5739064" cy="225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88789"/>
      </p:ext>
    </p:extLst>
  </p:cSld>
  <p:clrMapOvr>
    <a:masterClrMapping/>
  </p:clrMapOvr>
  <p:transition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2795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1.3 </a:t>
            </a:r>
            <a:r>
              <a:rPr lang="zh-CN" altLang="en-US" sz="2400" dirty="0">
                <a:solidFill>
                  <a:schemeClr val="bg1"/>
                </a:solidFill>
              </a:rPr>
              <a:t>数据库系统结构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主从式结构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一个主机带多台终端的多用户结构。包括应用程序、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DBMS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、数据，都装在主机上，所有处理任务都由主机完成，各个用户通过主机的终端并发访问数据库，共享数据资源。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1.3.2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数据库系统的体系结构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D70330-3CF7-4F50-B03D-19196A39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9" y="3625259"/>
            <a:ext cx="2282467" cy="25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96324"/>
      </p:ext>
    </p:extLst>
  </p:cSld>
  <p:clrMapOvr>
    <a:masterClrMapping/>
  </p:clrMapOvr>
  <p:transition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2795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1.3 </a:t>
            </a:r>
            <a:r>
              <a:rPr lang="zh-CN" altLang="en-US" sz="2400" dirty="0">
                <a:solidFill>
                  <a:schemeClr val="bg1"/>
                </a:solidFill>
              </a:rPr>
              <a:t>数据库系统结构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分布式结构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数据库中的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数据在逻辑上是一个整体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，但物理地分布在计算机网络的不同结点上。网络中的每个结点都可以独立处理本地数据库的数据，执行局部应用；同时也可以存取和处理多个异地数据库中的数据，执行全局应用。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1.3.2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数据库系统的体系结构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A7204F-B829-4F46-BC46-F4AA06426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853" y="3685846"/>
            <a:ext cx="2840161" cy="278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80708"/>
      </p:ext>
    </p:extLst>
  </p:cSld>
  <p:clrMapOvr>
    <a:masterClrMapping/>
  </p:clrMapOvr>
  <p:transition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2795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1.3 </a:t>
            </a:r>
            <a:r>
              <a:rPr lang="zh-CN" altLang="en-US" sz="2400" dirty="0">
                <a:solidFill>
                  <a:schemeClr val="bg1"/>
                </a:solidFill>
              </a:rPr>
              <a:t>数据库系统结构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客户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/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服务器结构的数据库系统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DBMS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功能和应用分开，网络中某些结点专门用于执行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DBMS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功能，称为数据库服务器。其它结点安装外围的应用程序，支持用户使用，叫做客户机。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1.3.2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数据库系统的体系结构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726690-FADF-410F-95F8-21AD4AD00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0" y="3316514"/>
            <a:ext cx="3679333" cy="27819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C3B310B-095B-4FC8-83EA-B08CEB925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342" y="3428999"/>
            <a:ext cx="4317699" cy="266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47797"/>
      </p:ext>
    </p:extLst>
  </p:cSld>
  <p:clrMapOvr>
    <a:masterClrMapping/>
  </p:clrMapOvr>
  <p:transition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2795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1.3 </a:t>
            </a:r>
            <a:r>
              <a:rPr lang="zh-CN" altLang="en-US" sz="2400" dirty="0">
                <a:solidFill>
                  <a:schemeClr val="bg1"/>
                </a:solidFill>
              </a:rPr>
              <a:t>数据库系统结构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掌握：数据库三级模式结构、二级映像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了解：数据库系统体系结构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小结与要求</a:t>
            </a:r>
          </a:p>
        </p:txBody>
      </p:sp>
    </p:spTree>
    <p:extLst>
      <p:ext uri="{BB962C8B-B14F-4D97-AF65-F5344CB8AC3E}">
        <p14:creationId xmlns:p14="http://schemas.microsoft.com/office/powerpoint/2010/main" val="2564435762"/>
      </p:ext>
    </p:extLst>
  </p:cSld>
  <p:clrMapOvr>
    <a:masterClrMapping/>
  </p:clrMapOvr>
  <p:transition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0"/>
            <a:ext cx="7886700" cy="5520933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1.1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引言</a:t>
            </a: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-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数据库系统概述</a:t>
            </a:r>
            <a:b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1.2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数据模型</a:t>
            </a:r>
            <a:b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1.3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数据库系统结构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latin typeface="华文细黑" charset="-122"/>
                <a:ea typeface="华文细黑" charset="-122"/>
              </a:rPr>
              <a:t>1.4</a:t>
            </a:r>
            <a:r>
              <a:rPr lang="zh-CN" altLang="en-US" sz="4000" b="1" dirty="0">
                <a:latin typeface="华文细黑" charset="-122"/>
                <a:ea typeface="华文细黑" charset="-122"/>
              </a:rPr>
              <a:t> 数据库工程与应用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习题</a:t>
            </a:r>
          </a:p>
        </p:txBody>
      </p:sp>
    </p:spTree>
    <p:extLst>
      <p:ext uri="{BB962C8B-B14F-4D97-AF65-F5344CB8AC3E}">
        <p14:creationId xmlns:p14="http://schemas.microsoft.com/office/powerpoint/2010/main" val="1783478751"/>
      </p:ext>
    </p:extLst>
  </p:cSld>
  <p:clrMapOvr>
    <a:masterClrMapping/>
  </p:clrMapOvr>
  <p:transition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1037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1.4 </a:t>
            </a:r>
            <a:r>
              <a:rPr lang="zh-CN" altLang="en-US" sz="2400" dirty="0">
                <a:solidFill>
                  <a:schemeClr val="bg1"/>
                </a:solidFill>
              </a:rPr>
              <a:t>数据库工程与应用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数据库设计的任务是在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DBMS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的支持下，按照应用的要求，为某部门或组织设计一个结构合理、使用方便、效率较高的数据库及其应用系统。包括两方面内容：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一是结构（数据）设计，即设计数据库框架和结构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二是行为（处理）设计，即设计应用程序、事务处理等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1.4.1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数据库设计的目标与特点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BDEEAE-C847-4A65-880C-0E0E282F4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122" y="3840174"/>
            <a:ext cx="5079756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52560"/>
      </p:ext>
    </p:extLst>
  </p:cSld>
  <p:clrMapOvr>
    <a:masterClrMapping/>
  </p:clrMapOvr>
  <p:transition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1037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1.4 </a:t>
            </a:r>
            <a:r>
              <a:rPr lang="zh-CN" altLang="en-US" sz="2400" dirty="0">
                <a:solidFill>
                  <a:schemeClr val="bg1"/>
                </a:solidFill>
              </a:rPr>
              <a:t>数据库工程与应用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规范设计法，即运用软件工程的思想与方法，根据数据库设计的特点，提出各种设计准则和设计规程。核心是：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逻辑数据库设计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物理数据库设计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。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此外，在数据库设计不同阶段提供的具体实现技术和方法，例如，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基于</a:t>
            </a:r>
            <a:r>
              <a:rPr lang="en-US" altLang="zh-CN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E-R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图模型的方法、基于</a:t>
            </a:r>
            <a:r>
              <a:rPr lang="en-US" altLang="zh-CN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3NF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（第三范式）的设计方法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、基于抽象语法规范的设计方法。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1.4.2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数据库设计方法</a:t>
            </a:r>
          </a:p>
        </p:txBody>
      </p:sp>
    </p:spTree>
    <p:extLst>
      <p:ext uri="{BB962C8B-B14F-4D97-AF65-F5344CB8AC3E}">
        <p14:creationId xmlns:p14="http://schemas.microsoft.com/office/powerpoint/2010/main" val="1375241433"/>
      </p:ext>
    </p:extLst>
  </p:cSld>
  <p:clrMapOvr>
    <a:masterClrMapping/>
  </p:clrMapOvr>
  <p:transition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1037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1.4 </a:t>
            </a:r>
            <a:r>
              <a:rPr lang="zh-CN" altLang="en-US" sz="2400" dirty="0">
                <a:solidFill>
                  <a:schemeClr val="bg1"/>
                </a:solidFill>
              </a:rPr>
              <a:t>数据库工程与应用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需求分析、概念结构设计（独立与具体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DBMS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）、逻辑结构设计（依赖于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DBMS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）、物理结构设计、数据库实施、数据库运行和维护。（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这几个阶段不断反复进行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1.4.3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数据库设计步骤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74CDFD-854A-4FBC-BD71-5C59F46A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0" y="3798240"/>
            <a:ext cx="8410074" cy="124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8453"/>
      </p:ext>
    </p:extLst>
  </p:cSld>
  <p:clrMapOvr>
    <a:masterClrMapping/>
  </p:clrMapOvr>
  <p:transition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1037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1.4 </a:t>
            </a:r>
            <a:r>
              <a:rPr lang="zh-CN" altLang="en-US" sz="2400" dirty="0">
                <a:solidFill>
                  <a:schemeClr val="bg1"/>
                </a:solidFill>
              </a:rPr>
              <a:t>数据库工程与应用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一个具体的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DBMS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安装在一个具体的操作系统上，在该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DBMS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上可以根据用户需求开发具体应用系统，从而形成一个完整的数据库系统。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1.4.4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数据库应用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EBFECC-B553-430F-B952-599EEC4EB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203" y="2947183"/>
            <a:ext cx="4082986" cy="358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03633"/>
      </p:ext>
    </p:extLst>
  </p:cSld>
  <p:clrMapOvr>
    <a:masterClrMapping/>
  </p:clrMapOvr>
  <p:transition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1037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1.4 </a:t>
            </a:r>
            <a:r>
              <a:rPr lang="zh-CN" altLang="en-US" sz="2400" dirty="0">
                <a:solidFill>
                  <a:schemeClr val="bg1"/>
                </a:solidFill>
              </a:rPr>
              <a:t>数据库工程与应用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数据库管理系统（及其开发工具）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应用程序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数据库管理员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1.4.5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数据库系统的组成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A19A840-7EFB-4AF5-B7E9-783B0102CA69}"/>
              </a:ext>
            </a:extLst>
          </p:cNvPr>
          <p:cNvSpPr/>
          <p:nvPr/>
        </p:nvSpPr>
        <p:spPr>
          <a:xfrm>
            <a:off x="485678" y="370365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/>
              <a:t>1. 硬件平台及数据库</a:t>
            </a:r>
          </a:p>
          <a:p>
            <a:r>
              <a:rPr lang="zh-CN" altLang="en-US" sz="2400" dirty="0"/>
              <a:t>2. 软件</a:t>
            </a:r>
          </a:p>
          <a:p>
            <a:r>
              <a:rPr lang="zh-CN" altLang="en-US" sz="2400" dirty="0"/>
              <a:t>3. 人员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F01A76-AC35-405A-B602-03A2CE986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039" y="1791324"/>
            <a:ext cx="3564871" cy="331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97862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506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</a:rPr>
              <a:t> 引言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数据库系统概述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数据库管理系统的主要功能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数据定义功能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提供数据定义语言（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DDL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定义数据库中的数据对象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数据组织、存储和管理功能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分类组织、存储和管理各种数据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确定数据在存储级别上的结构和存取方式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实现数据之间的联系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提供多种存取方式提高存取效率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数据操纵功能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提供数据操纵语言（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DML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数据库的基本操作（查询、插入、删除和修改）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1.1.1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基本概念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-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数据库管理系统</a:t>
            </a:r>
          </a:p>
        </p:txBody>
      </p:sp>
    </p:spTree>
    <p:extLst>
      <p:ext uri="{BB962C8B-B14F-4D97-AF65-F5344CB8AC3E}">
        <p14:creationId xmlns:p14="http://schemas.microsoft.com/office/powerpoint/2010/main" val="597264014"/>
      </p:ext>
    </p:extLst>
  </p:cSld>
  <p:clrMapOvr>
    <a:masterClrMapping/>
  </p:clrMapOvr>
  <p:transition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1037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1.4 </a:t>
            </a:r>
            <a:r>
              <a:rPr lang="zh-CN" altLang="en-US" sz="2400" dirty="0">
                <a:solidFill>
                  <a:schemeClr val="bg1"/>
                </a:solidFill>
              </a:rPr>
              <a:t>数据库工程与应用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硬件平台及数据库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足够大的内存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足够大的磁盘或磁盘阵列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较高的通道能力，提高数据传输速度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软件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支持数据库管理系统运行的操作系统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与数据库接口的高级语言及其编译系统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以数据库管理系统为核心的应用开发工具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为特定应用环境开发的数据库应用系统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人员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数据库管理员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系统分析员和数据库设计人员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应用程序员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最终用户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1.4.5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数据库系统的组成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A74408-77A9-433C-B733-BD26C6ED9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681" y="4086111"/>
            <a:ext cx="3187817" cy="206194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77C8722-3B75-4DA1-8F6A-EDCCB72E5E19}"/>
              </a:ext>
            </a:extLst>
          </p:cNvPr>
          <p:cNvSpPr/>
          <p:nvPr/>
        </p:nvSpPr>
        <p:spPr>
          <a:xfrm>
            <a:off x="5880680" y="3388830"/>
            <a:ext cx="3187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不同的人员涉及不同的数据抽象级别，具有不同的数据视图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9639734"/>
      </p:ext>
    </p:extLst>
  </p:cSld>
  <p:clrMapOvr>
    <a:masterClrMapping/>
  </p:clrMapOvr>
  <p:transition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1037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1.4 </a:t>
            </a:r>
            <a:r>
              <a:rPr lang="zh-CN" altLang="en-US" sz="2400" dirty="0">
                <a:solidFill>
                  <a:schemeClr val="bg1"/>
                </a:solidFill>
              </a:rPr>
              <a:t>数据库工程与应用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数据库管理员的职责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参与确定数据库中的信息内容和结构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参与数据库的存储结构和存取策略的设计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参与确定数据安全性要求和完整性约束条件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监控数据库的使用和运行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周期性转储数据库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数据文件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日志文件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系统故障恢复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介质故障恢复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监视审计文件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数据库的改进和重组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性能监控和调优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定期对数据库进行重组织，以提高系统的性能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需求增加和改变时， 数据库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须需要重构造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1.4.5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数据库系统的组成</a:t>
            </a:r>
          </a:p>
        </p:txBody>
      </p:sp>
    </p:spTree>
    <p:extLst>
      <p:ext uri="{BB962C8B-B14F-4D97-AF65-F5344CB8AC3E}">
        <p14:creationId xmlns:p14="http://schemas.microsoft.com/office/powerpoint/2010/main" val="3322934131"/>
      </p:ext>
    </p:extLst>
  </p:cSld>
  <p:clrMapOvr>
    <a:masterClrMapping/>
  </p:clrMapOvr>
  <p:transition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1037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1.4 </a:t>
            </a:r>
            <a:r>
              <a:rPr lang="zh-CN" altLang="en-US" sz="2400" dirty="0">
                <a:solidFill>
                  <a:schemeClr val="bg1"/>
                </a:solidFill>
              </a:rPr>
              <a:t>数据库工程与应用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系统分析员职责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负责应用系统的需求分析和规范说明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与用户及数据库管理员结合， 确定系统的硬软件配置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参与数据库系统的概要设计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数据库设计人员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参加用户需求调查和系统分析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确定数据库中的数据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设计数据库各级模式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应用程序员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设计和编写应用系统的程序模块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进行调试和安装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1.4.5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数据库系统的组成</a:t>
            </a:r>
          </a:p>
        </p:txBody>
      </p:sp>
    </p:spTree>
    <p:extLst>
      <p:ext uri="{BB962C8B-B14F-4D97-AF65-F5344CB8AC3E}">
        <p14:creationId xmlns:p14="http://schemas.microsoft.com/office/powerpoint/2010/main" val="2705029043"/>
      </p:ext>
    </p:extLst>
  </p:cSld>
  <p:clrMapOvr>
    <a:masterClrMapping/>
  </p:clrMapOvr>
  <p:transition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1037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1.4 </a:t>
            </a:r>
            <a:r>
              <a:rPr lang="zh-CN" altLang="en-US" sz="2400" dirty="0">
                <a:solidFill>
                  <a:schemeClr val="bg1"/>
                </a:solidFill>
              </a:rPr>
              <a:t>数据库工程与应用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用户是指最终用户（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End User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） 。通过应用系统的用户接口使用数据库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偶然用户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不经常访问数据库， 但每次访问往往需要不同的数据库信息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企业或组织机构的高中级管理人员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简单用户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主要工作是查询和更新数据库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银行的职员、 机票预定人员、 旅馆总台服务员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复杂用户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工程师、 科学家、 经济学家、 科技工作者等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直接使用数据库语言访问数据库， 甚至能够基于数据库管理系统的应用程序接口编制自己的应用程序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1.4.5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数据库系统的组成</a:t>
            </a:r>
          </a:p>
        </p:txBody>
      </p:sp>
    </p:spTree>
    <p:extLst>
      <p:ext uri="{BB962C8B-B14F-4D97-AF65-F5344CB8AC3E}">
        <p14:creationId xmlns:p14="http://schemas.microsoft.com/office/powerpoint/2010/main" val="3883659002"/>
      </p:ext>
    </p:extLst>
  </p:cSld>
  <p:clrMapOvr>
    <a:masterClrMapping/>
  </p:clrMapOvr>
  <p:transition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1037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1.4 </a:t>
            </a:r>
            <a:r>
              <a:rPr lang="zh-CN" altLang="en-US" sz="2400" dirty="0">
                <a:solidFill>
                  <a:schemeClr val="bg1"/>
                </a:solidFill>
              </a:rPr>
              <a:t>数据库工程与应用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掌握：数据库设计步骤，数据库系统的组成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小结与要求</a:t>
            </a:r>
          </a:p>
        </p:txBody>
      </p:sp>
    </p:spTree>
    <p:extLst>
      <p:ext uri="{BB962C8B-B14F-4D97-AF65-F5344CB8AC3E}">
        <p14:creationId xmlns:p14="http://schemas.microsoft.com/office/powerpoint/2010/main" val="2547389223"/>
      </p:ext>
    </p:extLst>
  </p:cSld>
  <p:clrMapOvr>
    <a:masterClrMapping/>
  </p:clrMapOvr>
  <p:transition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本章总结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本章目标：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了解基本知识， 初步掌握基本概念，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为以后的学习打好扎实的基础。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重点：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概念模型的基本概念； 数据模型的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3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个组成要素；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数据库系统三级模式和两层映像的体系结构；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数据库系统的逻辑独立性和物理独立性等。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难点：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介绍了大量的基本概念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数据模型及数据库系统的体系结构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本章总结</a:t>
            </a:r>
          </a:p>
        </p:txBody>
      </p:sp>
    </p:spTree>
    <p:extLst>
      <p:ext uri="{BB962C8B-B14F-4D97-AF65-F5344CB8AC3E}">
        <p14:creationId xmlns:p14="http://schemas.microsoft.com/office/powerpoint/2010/main" val="2970280090"/>
      </p:ext>
    </p:extLst>
  </p:cSld>
  <p:clrMapOvr>
    <a:masterClrMapping/>
  </p:clrMapOvr>
  <p:transition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0"/>
            <a:ext cx="7886700" cy="5520933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1.1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引言</a:t>
            </a: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-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数据库系统概述</a:t>
            </a:r>
            <a:b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1.2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数据模型</a:t>
            </a:r>
            <a:b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1.3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数据库系统结构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1.4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数据库工程与应用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zh-CN" altLang="en-US" sz="4000" b="1" dirty="0">
                <a:latin typeface="华文细黑" charset="-122"/>
                <a:ea typeface="华文细黑" charset="-122"/>
              </a:rPr>
              <a:t>习题</a:t>
            </a:r>
          </a:p>
        </p:txBody>
      </p:sp>
    </p:spTree>
    <p:extLst>
      <p:ext uri="{BB962C8B-B14F-4D97-AF65-F5344CB8AC3E}">
        <p14:creationId xmlns:p14="http://schemas.microsoft.com/office/powerpoint/2010/main" val="1816316824"/>
      </p:ext>
    </p:extLst>
  </p:cSld>
  <p:clrMapOvr>
    <a:masterClrMapping/>
  </p:clrMapOvr>
  <p:transition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习题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习题一：试述数据、数据库、数据库系统、数据库管理系统的概念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习题二：学校有若干个系，每个系有若干班级和教研室，每个教研室有若干教员，其中有的教授和副教授每人各带若干名研究生。每个班有若干学生，每个学生选修若干课程，每门课程可有若干学生选修。用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E-R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图画出该学校的概念模型。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习题</a:t>
            </a:r>
          </a:p>
        </p:txBody>
      </p:sp>
    </p:spTree>
    <p:extLst>
      <p:ext uri="{BB962C8B-B14F-4D97-AF65-F5344CB8AC3E}">
        <p14:creationId xmlns:p14="http://schemas.microsoft.com/office/powerpoint/2010/main" val="3891553903"/>
      </p:ext>
    </p:extLst>
  </p:cSld>
  <p:clrMapOvr>
    <a:masterClrMapping/>
  </p:clrMapOvr>
  <p:transition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170582" y="46465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致谢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743080" y="2959511"/>
            <a:ext cx="3657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b="1" dirty="0">
                <a:latin typeface="Heiti SC Light" charset="-122"/>
                <a:ea typeface="Heiti SC Light" charset="-122"/>
                <a:cs typeface="Heiti SC Light" charset="-122"/>
                <a:sym typeface="Wingdings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1338192594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506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</a:rPr>
              <a:t> 引言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数据库系统概述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数据库管理系统的主要功能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数据库的事务管理和运行管理</a:t>
            </a:r>
            <a:endParaRPr lang="en-US" altLang="zh-CN" sz="24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数据的安全性、完整性、多用户对数据并发使用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发生故障后的系统恢复数据库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数据库的建立和维护功能</a:t>
            </a:r>
            <a:endParaRPr lang="en-US" altLang="zh-CN" sz="24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提供实用程序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/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工具， 完成数据库数据批量装载， 数据库转储， 介质故障恢复， 数据库的重组织和性能监视等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其它功能</a:t>
            </a:r>
            <a:endParaRPr lang="en-US" altLang="zh-CN" sz="24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数据库管理系统与网络中其它软件系统的通信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数据库管理系统系统之间的数据转换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异构数据库之间的互访和互操作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1.1.1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基本概念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-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数据库管理系统</a:t>
            </a:r>
          </a:p>
        </p:txBody>
      </p:sp>
    </p:spTree>
    <p:extLst>
      <p:ext uri="{BB962C8B-B14F-4D97-AF65-F5344CB8AC3E}">
        <p14:creationId xmlns:p14="http://schemas.microsoft.com/office/powerpoint/2010/main" val="3535907258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3506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</a:rPr>
              <a:t> 引言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数据库系统概述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7749745" y="4459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绪论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09" y="1746854"/>
            <a:ext cx="446382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什么是</a:t>
            </a:r>
            <a:r>
              <a:rPr lang="zh-CN" altLang="en-US" sz="2400" b="1" dirty="0">
                <a:latin typeface="STHeiti Light" charset="-122"/>
                <a:ea typeface="STHeiti Light" charset="-122"/>
                <a:cs typeface="STHeiti Light" charset="-122"/>
              </a:rPr>
              <a:t>数据库系统（</a:t>
            </a:r>
            <a:r>
              <a:rPr lang="en-US" altLang="zh-CN" sz="2400" b="1" dirty="0">
                <a:latin typeface="STHeiti Light" charset="-122"/>
                <a:ea typeface="STHeiti Light" charset="-122"/>
                <a:cs typeface="STHeiti Light" charset="-122"/>
              </a:rPr>
              <a:t>Database System</a:t>
            </a:r>
            <a:r>
              <a:rPr lang="zh-CN" altLang="en-US" sz="2400" b="1" dirty="0">
                <a:latin typeface="STHeiti Light" charset="-122"/>
                <a:ea typeface="STHeiti Light" charset="-122"/>
                <a:cs typeface="STHeiti Light" charset="-122"/>
              </a:rPr>
              <a:t>，</a:t>
            </a:r>
            <a:r>
              <a:rPr lang="en-US" altLang="zh-CN" sz="2400" b="1" dirty="0">
                <a:latin typeface="STHeiti Light" charset="-122"/>
                <a:ea typeface="STHeiti Light" charset="-122"/>
                <a:cs typeface="STHeiti Light" charset="-122"/>
              </a:rPr>
              <a:t>DBS</a:t>
            </a:r>
            <a:r>
              <a:rPr lang="zh-CN" altLang="en-US" sz="2400" b="1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  <a:endParaRPr lang="en-US" altLang="zh-CN" sz="2000" b="1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是指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在计算机系统中引入数据库后的系统构成</a:t>
            </a:r>
            <a:endParaRPr lang="en-US" altLang="zh-CN" sz="24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数据库系统的构成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数据库管理系统（及其应用开发工具）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应用程序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数据库管理员（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Database Administrator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，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DBA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1.1.1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基本概念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-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数据库系统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626249-D997-440C-91CA-B7265B44D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837" y="2209656"/>
            <a:ext cx="4074838" cy="359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88537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17408</TotalTime>
  <Words>5043</Words>
  <Application>Microsoft Office PowerPoint</Application>
  <PresentationFormat>全屏显示(4:3)</PresentationFormat>
  <Paragraphs>679</Paragraphs>
  <Slides>78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89" baseType="lpstr">
      <vt:lpstr>Heiti SC Light</vt:lpstr>
      <vt:lpstr>STHeiti Light</vt:lpstr>
      <vt:lpstr>华文琥珀</vt:lpstr>
      <vt:lpstr>华文细黑</vt:lpstr>
      <vt:lpstr>SimSun</vt:lpstr>
      <vt:lpstr>微软雅黑</vt:lpstr>
      <vt:lpstr>Arial</vt:lpstr>
      <vt:lpstr>Calibri</vt:lpstr>
      <vt:lpstr>Calibri Light</vt:lpstr>
      <vt:lpstr>Wingdings</vt:lpstr>
      <vt:lpstr>3_Office 主题</vt:lpstr>
      <vt:lpstr>PowerPoint 演示文稿</vt:lpstr>
      <vt:lpstr>1.1 引言-数据库系统概述 1.2 数据模型 1.3 数据库系统结构 1.4 数据库工程与应用 习题</vt:lpstr>
      <vt:lpstr>1.1.1 基本概念-数据</vt:lpstr>
      <vt:lpstr>1.1.1 基本概念-数据</vt:lpstr>
      <vt:lpstr>1.1.1 基本概念-数据库</vt:lpstr>
      <vt:lpstr>1.1.1 基本概念-数据库管理系统</vt:lpstr>
      <vt:lpstr>1.1.1 基本概念-数据库管理系统</vt:lpstr>
      <vt:lpstr>1.1.1 基本概念-数据库管理系统</vt:lpstr>
      <vt:lpstr>1.1.1 基本概念-数据库系统</vt:lpstr>
      <vt:lpstr>1.1.2 数据管理技术的产生和发展</vt:lpstr>
      <vt:lpstr>1.1.2 数据管理技术的产生和发展</vt:lpstr>
      <vt:lpstr>1.1.2 数据管理技术的产生和发展</vt:lpstr>
      <vt:lpstr>1.1.2 数据管理技术的产生和发展</vt:lpstr>
      <vt:lpstr>1.1.2 数据管理技术的产生和发展</vt:lpstr>
      <vt:lpstr>1.1.3 数据库系统的特点</vt:lpstr>
      <vt:lpstr>1.1.3 数据库系统的特点</vt:lpstr>
      <vt:lpstr>1.1.3 数据库系统的特点</vt:lpstr>
      <vt:lpstr>1.1.3 数据库系统的特点</vt:lpstr>
      <vt:lpstr>1.1.3 数据库系统的特点</vt:lpstr>
      <vt:lpstr>1.1.3 数据库系统的特点</vt:lpstr>
      <vt:lpstr>1.1.3 数据库系统的特点</vt:lpstr>
      <vt:lpstr>1.1.3 数据库系统的特点</vt:lpstr>
      <vt:lpstr>本节回顾与课程要求</vt:lpstr>
      <vt:lpstr>1.1 引言-数据库系统概述 1.2 数据模型 1.3 数据库系统结构 1.4 数据库工程与应用 习题</vt:lpstr>
      <vt:lpstr>数据模型的定义</vt:lpstr>
      <vt:lpstr>1.2.1 两类数据模型（两个不同层次）</vt:lpstr>
      <vt:lpstr>1.2.1 两类数据模型</vt:lpstr>
      <vt:lpstr>1.2.2 概念模型</vt:lpstr>
      <vt:lpstr>1.2.2 概念模型</vt:lpstr>
      <vt:lpstr>1.2.2 概念模型</vt:lpstr>
      <vt:lpstr>1.2.2 概念模型</vt:lpstr>
      <vt:lpstr>1.2.3 数据模型的组成要素</vt:lpstr>
      <vt:lpstr>1.2.3 数据模型的组成要素</vt:lpstr>
      <vt:lpstr>1.2.3 数据模型的组成要素</vt:lpstr>
      <vt:lpstr>1.2.3 数据模型的组成要素</vt:lpstr>
      <vt:lpstr>1.2.4 常用的数据模型</vt:lpstr>
      <vt:lpstr>1.2.5 关系模型</vt:lpstr>
      <vt:lpstr>1.2.5 关系模型-数据结构</vt:lpstr>
      <vt:lpstr>1.2.5 关系模型-数据结构</vt:lpstr>
      <vt:lpstr>1.2.5 关系模型-数据结构</vt:lpstr>
      <vt:lpstr>1.2.5 关系模型-数据结构</vt:lpstr>
      <vt:lpstr>1.2.5 关系模型-数据操纵</vt:lpstr>
      <vt:lpstr>1.2.5 关系模型-完整性约束</vt:lpstr>
      <vt:lpstr>1.2.5 关系模型-完整性约束</vt:lpstr>
      <vt:lpstr>小结与要求</vt:lpstr>
      <vt:lpstr>1.1 引言-数据库系统概述 1.2 数据模型 1.3 数据库系统结构 1.4 数据库工程与应用 习题</vt:lpstr>
      <vt:lpstr>数据库系统的结构</vt:lpstr>
      <vt:lpstr>1.3.1 数据库系统的模式结构</vt:lpstr>
      <vt:lpstr>1.3.1 数据库系统的模式结构</vt:lpstr>
      <vt:lpstr>1.3.1 数据库系统的模式结构</vt:lpstr>
      <vt:lpstr>1.3.1 数据库系统的模式结构</vt:lpstr>
      <vt:lpstr>1.3.1 数据库系统的模式结构</vt:lpstr>
      <vt:lpstr>1.3.1 数据库系统的模式结构</vt:lpstr>
      <vt:lpstr>1.3.1 数据库系统的模式结构</vt:lpstr>
      <vt:lpstr>1.3.1 数据库系统的模式结构</vt:lpstr>
      <vt:lpstr>1.3.1 数据库系统的模式结构</vt:lpstr>
      <vt:lpstr>1.3.1 数据库系统的模式结构</vt:lpstr>
      <vt:lpstr>1.3.2 数据库系统的体系结构</vt:lpstr>
      <vt:lpstr>1.3.2 数据库系统的体系结构</vt:lpstr>
      <vt:lpstr>1.3.2 数据库系统的体系结构</vt:lpstr>
      <vt:lpstr>1.3.2 数据库系统的体系结构</vt:lpstr>
      <vt:lpstr>1.3.2 数据库系统的体系结构</vt:lpstr>
      <vt:lpstr>小结与要求</vt:lpstr>
      <vt:lpstr>1.1 引言-数据库系统概述 1.2 数据模型 1.3 数据库系统结构 1.4 数据库工程与应用 习题</vt:lpstr>
      <vt:lpstr>1.4.1 数据库设计的目标与特点</vt:lpstr>
      <vt:lpstr>1.4.2 数据库设计方法</vt:lpstr>
      <vt:lpstr>1.4.3 数据库设计步骤</vt:lpstr>
      <vt:lpstr>1.4.4 数据库应用</vt:lpstr>
      <vt:lpstr>1.4.5 数据库系统的组成</vt:lpstr>
      <vt:lpstr>1.4.5 数据库系统的组成</vt:lpstr>
      <vt:lpstr>1.4.5 数据库系统的组成</vt:lpstr>
      <vt:lpstr>1.4.5 数据库系统的组成</vt:lpstr>
      <vt:lpstr>1.4.5 数据库系统的组成</vt:lpstr>
      <vt:lpstr>小结与要求</vt:lpstr>
      <vt:lpstr>本章总结</vt:lpstr>
      <vt:lpstr>1.1 引言-数据库系统概述 1.2 数据模型 1.3 数据库系统结构 1.4 数据库工程与应用 习题</vt:lpstr>
      <vt:lpstr>习题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dc:description>第一PPT模板网-WWW.1PPT.COM</dc:description>
  <cp:lastModifiedBy>jingfeizw</cp:lastModifiedBy>
  <cp:revision>1765</cp:revision>
  <dcterms:created xsi:type="dcterms:W3CDTF">2017-03-02T07:41:33Z</dcterms:created>
  <dcterms:modified xsi:type="dcterms:W3CDTF">2019-08-30T23:55:20Z</dcterms:modified>
</cp:coreProperties>
</file>